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5" r:id="rId16"/>
    <p:sldId id="296" r:id="rId17"/>
    <p:sldId id="293" r:id="rId18"/>
    <p:sldId id="294" r:id="rId19"/>
    <p:sldId id="299" r:id="rId20"/>
    <p:sldId id="300" r:id="rId21"/>
    <p:sldId id="297" r:id="rId22"/>
    <p:sldId id="29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2B0B8-3994-7D5E-9980-0D6E1B750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D98C20-A9A0-6AC1-9FDE-9E5A047BF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1F15A-A853-41A3-B34A-EB10D01F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14614-EA3F-A5CA-4FFA-BC211430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6B1EC-73A8-AC8D-7449-5C1D7885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4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D5241-08B8-8863-477E-13757E31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C5E7EE-5D0A-642F-61AE-C910BAB0D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C266DE-4837-C402-5C78-FA4F85145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671CFA-781C-5B44-0723-AA4038DB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72FFEA-F2B0-8780-DA82-447C7F47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2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0EB996-02EB-204D-1ACE-A1531BF9A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6FD7B-AF5B-E48D-8208-A1354684B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E6C63-CEC4-6B23-12F1-B7CD149CA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27687-2C08-448F-60B0-61297096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0DE019-BD4A-B44C-8506-16CFB63A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8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99637-03E2-7CCA-DE44-9AC930A6A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BA3FE-206A-7A2C-D71C-86C6905A9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D4B328-DA51-C1B8-AB53-709952FC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D6756-93CC-9A07-7017-815E2ACC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4DA827-F6B2-2C1A-BC19-A3032A49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5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CD025-E5DC-6949-467F-DB995CB8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57E3A-3FA1-895B-5C13-7F7A3167D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CEBA4-778A-9F0E-5E9D-E12DFB49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DC58A-5241-8235-BCC1-F358FF4A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F761E-AC13-9118-E2AD-37DC4A40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7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79D41-0257-7D43-9E2A-B155D857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F3B941-50F5-3DD7-FD92-9955447E8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A2AE6D-FB09-41C6-453A-7A8E1555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E05EAB-34B5-20B6-0D4E-D25FE0546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7A64D-C680-F187-CEBF-17AA1008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AE57B0-0F16-3595-D0D4-AFEB020A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7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B04C4-960E-38BF-5F87-B0131D87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F46A7E-9868-B73B-8EF4-FB3FC31E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C034EB-636F-3315-BC26-6BFA3CE05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CD5B55-458D-1199-99DC-BF7F3763A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63E7BA-90A2-C13C-EBA5-806D681C4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6F0AFE-587D-A9AD-2A6B-7BCC7738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7443ED-82D3-439A-6B74-FB046395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378C36-3D89-2ABC-4ABF-081B29ED7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8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5A5F2-C45E-CAB4-EE8F-93B9095C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35139F-6F19-5205-2472-89EAA515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9E4048-3E32-A7EC-1475-F2DCD357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7CD589-8566-32FE-9843-675F48AA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0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9D728-D06C-CC08-21AE-C7E54C259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47AAD4-0760-1ADE-3D88-5C5D1DE3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F0D02-ED39-2911-6A39-7FC095E1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06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04A55-8F54-72D5-4844-6B9C41DE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97FBB-F4CD-E5A7-2610-487989138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0A4ED5-A552-BAA2-C8CA-3D62E7413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20EAEA-6153-166D-D7C7-7D0AB822D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65BFF-C385-BA8D-0332-89C8145F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B597A5-76C4-FDD2-F21B-1E737A3D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1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00F6E-4F17-44C4-AD04-9FA39160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D606AC-B253-4C86-46FF-201E41F35A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96BA08-9904-17DA-8EE4-EB465FD60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5B8410-A8FB-533D-A67C-50C09C0D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DC6F17-1282-1D64-61CA-8E9D606E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D6C634-BFE2-CC20-3010-4DE9697F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9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AA880-6012-FB33-43E2-D5F0B199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7A24E-F039-9FB2-5781-ED12E35F3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A11B1-E384-1F5E-3EA8-D7528BABB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EC0A2-3E73-4B9B-BE6A-F9026C700F71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48EA12-46DB-3C24-8CDB-98A59A957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E55DB-24D9-275B-EC52-D52DA8C60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8EABA-55B1-45E0-AFFE-16DAFE35D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7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32AE6-7463-5129-491A-7553C98A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5" y="3297238"/>
            <a:ext cx="12041109" cy="1936342"/>
          </a:xfrm>
        </p:spPr>
        <p:txBody>
          <a:bodyPr>
            <a:normAutofit/>
          </a:bodyPr>
          <a:lstStyle/>
          <a:p>
            <a:r>
              <a:rPr lang="ru-RU" altLang="ru-RU" sz="4400" dirty="0">
                <a:solidFill>
                  <a:srgbClr val="002060"/>
                </a:solidFill>
              </a:rPr>
              <a:t>Квест</a:t>
            </a:r>
            <a:r>
              <a:rPr lang="ru-RU" altLang="ru-RU" sz="5400" dirty="0">
                <a:solidFill>
                  <a:srgbClr val="002060"/>
                </a:solidFill>
              </a:rPr>
              <a:t> </a:t>
            </a:r>
            <a:r>
              <a:rPr lang="ru-RU" altLang="ru-RU" sz="4400" dirty="0">
                <a:solidFill>
                  <a:srgbClr val="002060"/>
                </a:solidFill>
              </a:rPr>
              <a:t>«Эхо родной земли»</a:t>
            </a:r>
            <a:br>
              <a:rPr lang="ru-RU" altLang="ru-RU" sz="4400" dirty="0">
                <a:solidFill>
                  <a:srgbClr val="002060"/>
                </a:solidFill>
              </a:rPr>
            </a:br>
            <a:r>
              <a:rPr lang="ru-RU" altLang="ru-RU" sz="4400" dirty="0">
                <a:solidFill>
                  <a:srgbClr val="002060"/>
                </a:solidFill>
              </a:rPr>
              <a:t>Станция «История Кошкинского района в лицах»</a:t>
            </a:r>
            <a:endParaRPr lang="ru-RU" dirty="0"/>
          </a:p>
        </p:txBody>
      </p:sp>
      <p:pic>
        <p:nvPicPr>
          <p:cNvPr id="6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EE75D316-2715-EFC9-0CD4-682ABA8AB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3213101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CFD09783-9FDF-592A-F738-0C9F3974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25" y="0"/>
            <a:ext cx="5160475" cy="281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9035EFB-6127-F578-CB38-9B63973AE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8682D-59A7-7F91-6D82-819B3D3C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7AA2E-3867-6A60-320E-59CE76AB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44" y="398353"/>
            <a:ext cx="6609030" cy="13496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Борис Петрович </a:t>
            </a:r>
            <a:r>
              <a:rPr lang="ru-RU" sz="3600" b="1" dirty="0" err="1">
                <a:solidFill>
                  <a:srgbClr val="C00000"/>
                </a:solidFill>
              </a:rPr>
              <a:t>Бембетьев</a:t>
            </a:r>
            <a:r>
              <a:rPr lang="ru-RU" sz="3600" b="1" dirty="0">
                <a:solidFill>
                  <a:srgbClr val="C00000"/>
                </a:solidFill>
              </a:rPr>
              <a:t> – выдающийся педагог и общественный деятель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2199C321-7DC6-BE26-3F8B-E7E45D2DA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EDE73A-A2A5-DF3D-8C23-3AEBE248B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F5A23-D861-5572-A72D-D634EFF2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13747"/>
          <a:stretch/>
        </p:blipFill>
        <p:spPr>
          <a:xfrm>
            <a:off x="345539" y="2649245"/>
            <a:ext cx="4816444" cy="3110367"/>
          </a:xfrm>
          <a:prstGeom prst="rect">
            <a:avLst/>
          </a:prstGeom>
        </p:spPr>
      </p:pic>
      <p:pic>
        <p:nvPicPr>
          <p:cNvPr id="7" name="Бембетьев продолжение">
            <a:hlinkClick r:id="" action="ppaction://media"/>
            <a:extLst>
              <a:ext uri="{FF2B5EF4-FFF2-40B4-BE49-F238E27FC236}">
                <a16:creationId xmlns:a16="http://schemas.microsoft.com/office/drawing/2014/main" id="{0E926F1C-9B42-15D8-3945-34F53A2B4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6861" y="2661294"/>
            <a:ext cx="609600" cy="609600"/>
          </a:xfrm>
          <a:prstGeom prst="rect">
            <a:avLst/>
          </a:prstGeom>
        </p:spPr>
      </p:pic>
      <p:pic>
        <p:nvPicPr>
          <p:cNvPr id="9220" name="Picture 4" descr="Кошкинская школа - в числе лучших в России - Волга Ньюс">
            <a:extLst>
              <a:ext uri="{FF2B5EF4-FFF2-40B4-BE49-F238E27FC236}">
                <a16:creationId xmlns:a16="http://schemas.microsoft.com/office/drawing/2014/main" id="{E53DE7CF-A070-6BC9-6AA4-1BFD7280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77" y="2661294"/>
            <a:ext cx="6337010" cy="42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8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650"/>
    </mc:Choice>
    <mc:Fallback>
      <p:transition spd="slow" advClick="0" advTm="2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3DC68-6610-17D3-3E2C-9D5E221C9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932A1-692A-677C-17E5-17A0CDB8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44" y="398353"/>
            <a:ext cx="6609030" cy="13496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Борис Петрович </a:t>
            </a:r>
            <a:r>
              <a:rPr lang="ru-RU" sz="3600" b="1" dirty="0" err="1">
                <a:solidFill>
                  <a:srgbClr val="C00000"/>
                </a:solidFill>
              </a:rPr>
              <a:t>Бембетьев</a:t>
            </a:r>
            <a:r>
              <a:rPr lang="ru-RU" sz="3600" b="1" dirty="0">
                <a:solidFill>
                  <a:srgbClr val="C00000"/>
                </a:solidFill>
              </a:rPr>
              <a:t> – выдающийся педагог и общественный деятель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1912418F-7812-CB91-C5C5-AC8394C1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8190F-8024-9B10-A077-FC4C3125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6B58D7-2DDD-B7B0-1F89-B0F0CDE42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13747"/>
          <a:stretch/>
        </p:blipFill>
        <p:spPr>
          <a:xfrm>
            <a:off x="345539" y="2649245"/>
            <a:ext cx="4816444" cy="3110367"/>
          </a:xfrm>
          <a:prstGeom prst="rect">
            <a:avLst/>
          </a:prstGeom>
        </p:spPr>
      </p:pic>
      <p:pic>
        <p:nvPicPr>
          <p:cNvPr id="9220" name="Picture 4" descr="Кошкинская школа - в числе лучших в России - Волга Ньюс">
            <a:extLst>
              <a:ext uri="{FF2B5EF4-FFF2-40B4-BE49-F238E27FC236}">
                <a16:creationId xmlns:a16="http://schemas.microsoft.com/office/drawing/2014/main" id="{EAC0A129-8304-97D1-1626-36141750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00" y="2649245"/>
            <a:ext cx="6337010" cy="42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мбетьев начало">
            <a:hlinkClick r:id="" action="ppaction://media"/>
            <a:extLst>
              <a:ext uri="{FF2B5EF4-FFF2-40B4-BE49-F238E27FC236}">
                <a16:creationId xmlns:a16="http://schemas.microsoft.com/office/drawing/2014/main" id="{7E291EA6-8D40-93B7-5AB0-B6A14159FD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74" end="0.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1019" y="2445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2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40"/>
    </mc:Choice>
    <mc:Fallback>
      <p:transition spd="slow" advClick="0" advTm="1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378A-3332-EEF2-B583-F858B4717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4AACD-313C-5A50-A54E-D3320472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350" y="398353"/>
            <a:ext cx="6980224" cy="13496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60 лет на сцене: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Иван Иванович Морозов 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05D68523-E6E3-E579-CC03-54F38A09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86A61B-7D0F-63FC-9159-F8C7E576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Иван Морозов - актёр - биография - советские актёры - Кино-Театр.Ру">
            <a:extLst>
              <a:ext uri="{FF2B5EF4-FFF2-40B4-BE49-F238E27FC236}">
                <a16:creationId xmlns:a16="http://schemas.microsoft.com/office/drawing/2014/main" id="{3A4F8300-B2D2-B26F-BAF6-41CFF9654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7" y="2981585"/>
            <a:ext cx="2578294" cy="36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амарский академический театр драмы им. М. Горького – Театральные архивы  России и русского зарубежья">
            <a:extLst>
              <a:ext uri="{FF2B5EF4-FFF2-40B4-BE49-F238E27FC236}">
                <a16:creationId xmlns:a16="http://schemas.microsoft.com/office/drawing/2014/main" id="{EB4121E1-932F-CB84-07CF-CFAF92B0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64" y="3658455"/>
            <a:ext cx="4122234" cy="27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Иван Морозов - актёр - биография - советские актёры - Кино-Театр.Ру">
            <a:extLst>
              <a:ext uri="{FF2B5EF4-FFF2-40B4-BE49-F238E27FC236}">
                <a16:creationId xmlns:a16="http://schemas.microsoft.com/office/drawing/2014/main" id="{CA0BDBEC-0799-EC59-872A-423568AC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11" y="2375546"/>
            <a:ext cx="3645885" cy="27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Мороз И.И.">
            <a:hlinkClick r:id="" action="ppaction://media"/>
            <a:extLst>
              <a:ext uri="{FF2B5EF4-FFF2-40B4-BE49-F238E27FC236}">
                <a16:creationId xmlns:a16="http://schemas.microsoft.com/office/drawing/2014/main" id="{32304932-707C-2169-32C3-48819A7DDB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3322" y="2303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280"/>
    </mc:Choice>
    <mc:Fallback>
      <p:transition spd="slow" advClick="0" advTm="3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A2141-1CA1-86A1-9762-9ED974479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FE94B223-951B-7D28-C7DE-ED396E2E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6E4521-FBB9-B170-8683-00C91FDD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F53D8C21-C3E0-FDF0-93A9-A19F2D28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22" y="1888434"/>
            <a:ext cx="3358097" cy="49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F9E0F9-49C2-446E-3DEE-2BEE4B5EF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9502"/>
          <a:stretch/>
        </p:blipFill>
        <p:spPr>
          <a:xfrm>
            <a:off x="1041149" y="2797521"/>
            <a:ext cx="4804638" cy="3485513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FA121F9-A4EE-386F-1080-8E114C9FE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F19DFE6-2E38-21CC-ED1A-1C45187D662B}"/>
              </a:ext>
            </a:extLst>
          </p:cNvPr>
          <p:cNvSpPr txBox="1">
            <a:spLocks/>
          </p:cNvSpPr>
          <p:nvPr/>
        </p:nvSpPr>
        <p:spPr>
          <a:xfrm>
            <a:off x="2091350" y="398353"/>
            <a:ext cx="6980224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>
                <a:solidFill>
                  <a:srgbClr val="C00000"/>
                </a:solidFill>
              </a:rPr>
              <a:t>60 лет на сцене: </a:t>
            </a:r>
            <a:br>
              <a:rPr lang="ru-RU" sz="3600" b="1">
                <a:solidFill>
                  <a:srgbClr val="C00000"/>
                </a:solidFill>
              </a:rPr>
            </a:br>
            <a:r>
              <a:rPr lang="ru-RU" sz="3600" b="1">
                <a:solidFill>
                  <a:srgbClr val="C00000"/>
                </a:solidFill>
              </a:rPr>
              <a:t>Иван Иванович Морозов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Мороз И.И.">
            <a:hlinkClick r:id="" action="ppaction://media"/>
            <a:extLst>
              <a:ext uri="{FF2B5EF4-FFF2-40B4-BE49-F238E27FC236}">
                <a16:creationId xmlns:a16="http://schemas.microsoft.com/office/drawing/2014/main" id="{2808B306-A699-98A1-C3EF-591B83CB54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81" end="1157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3322" y="2303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4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410"/>
    </mc:Choice>
    <mc:Fallback>
      <p:transition spd="slow" advClick="0" advTm="1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689A6-6C20-0ADE-207A-7AE710A3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6BB53508-A91A-690B-4409-2FB4BD3D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156BE5-2BF4-DD45-E216-B2E8A7B7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EEE23040-40B9-9C23-4E17-2C67FB4B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04" y="1748041"/>
            <a:ext cx="3426359" cy="51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40319-A25C-8E23-F4D8-536CA3B69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6" y="2204283"/>
            <a:ext cx="5518324" cy="3742113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32003B09-7A29-D24A-4DC4-C679AE8D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C4F99A5-0D87-DC67-AF27-D602721860C8}"/>
              </a:ext>
            </a:extLst>
          </p:cNvPr>
          <p:cNvSpPr txBox="1">
            <a:spLocks/>
          </p:cNvSpPr>
          <p:nvPr/>
        </p:nvSpPr>
        <p:spPr>
          <a:xfrm>
            <a:off x="2091350" y="398353"/>
            <a:ext cx="6980224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>
                <a:solidFill>
                  <a:srgbClr val="C00000"/>
                </a:solidFill>
              </a:rPr>
              <a:t>60 лет на сцене: </a:t>
            </a:r>
            <a:br>
              <a:rPr lang="ru-RU" sz="3600" b="1">
                <a:solidFill>
                  <a:srgbClr val="C00000"/>
                </a:solidFill>
              </a:rPr>
            </a:br>
            <a:r>
              <a:rPr lang="ru-RU" sz="3600" b="1">
                <a:solidFill>
                  <a:srgbClr val="C00000"/>
                </a:solidFill>
              </a:rPr>
              <a:t>Иван Иванович Морозов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2" name="Мороз И.И.">
            <a:hlinkClick r:id="" action="ppaction://media"/>
            <a:extLst>
              <a:ext uri="{FF2B5EF4-FFF2-40B4-BE49-F238E27FC236}">
                <a16:creationId xmlns:a16="http://schemas.microsoft.com/office/drawing/2014/main" id="{850AC5D7-7A00-2629-CAB4-B2081F37EE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8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3322" y="2303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6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590"/>
    </mc:Choice>
    <mc:Fallback>
      <p:transition spd="slow" advClick="0" advTm="1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3E8F-56BF-BFEB-8541-E8FBB2E4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DAAA9402-7F59-D9F5-98A6-9CD0DE66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8948D-6DA5-437D-47E8-6F69C492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BEE1DCD-5EC7-FACC-E91E-EBF92E4FC372}"/>
              </a:ext>
            </a:extLst>
          </p:cNvPr>
          <p:cNvSpPr txBox="1">
            <a:spLocks/>
          </p:cNvSpPr>
          <p:nvPr/>
        </p:nvSpPr>
        <p:spPr>
          <a:xfrm>
            <a:off x="1756372" y="398353"/>
            <a:ext cx="7315202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</a:rPr>
              <a:t>Владимир Александрович Андреев: путь к вершинам науки и образования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76BF7E-5AED-BA09-ED25-B8686FD3C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94" y="1985837"/>
            <a:ext cx="6505557" cy="4788025"/>
          </a:xfrm>
          <a:prstGeom prst="rect">
            <a:avLst/>
          </a:prstGeom>
        </p:spPr>
      </p:pic>
      <p:pic>
        <p:nvPicPr>
          <p:cNvPr id="4" name="Андреев В.А.">
            <a:hlinkClick r:id="" action="ppaction://media"/>
            <a:extLst>
              <a:ext uri="{FF2B5EF4-FFF2-40B4-BE49-F238E27FC236}">
                <a16:creationId xmlns:a16="http://schemas.microsoft.com/office/drawing/2014/main" id="{17E1BCBA-2044-2182-FF2C-7598220A8E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45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9089" y="2934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6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410"/>
    </mc:Choice>
    <mc:Fallback>
      <p:transition spd="slow" advClick="0" advTm="2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02F4D-A516-6A3C-195C-C2AE795C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7119D5DE-16BA-D18A-74E0-F566CCB8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5C82B6-7658-C4D0-49A2-05BFA4C0B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67B4927-34D8-EA9D-815C-9A5E44F4716A}"/>
              </a:ext>
            </a:extLst>
          </p:cNvPr>
          <p:cNvSpPr txBox="1">
            <a:spLocks/>
          </p:cNvSpPr>
          <p:nvPr/>
        </p:nvSpPr>
        <p:spPr>
          <a:xfrm>
            <a:off x="1756372" y="398353"/>
            <a:ext cx="7315202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</a:rPr>
              <a:t>Владимир Александрович Андреев: путь к вершинам науки и образования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C7DC8-ED50-6DD6-06B0-BF400F44B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94" y="1985837"/>
            <a:ext cx="6505557" cy="4788025"/>
          </a:xfrm>
          <a:prstGeom prst="rect">
            <a:avLst/>
          </a:prstGeom>
        </p:spPr>
      </p:pic>
      <p:pic>
        <p:nvPicPr>
          <p:cNvPr id="4" name="Андреев В.А.">
            <a:hlinkClick r:id="" action="ppaction://media"/>
            <a:extLst>
              <a:ext uri="{FF2B5EF4-FFF2-40B4-BE49-F238E27FC236}">
                <a16:creationId xmlns:a16="http://schemas.microsoft.com/office/drawing/2014/main" id="{703A4099-F64D-A054-426E-967EFC96FA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70" end="35245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9089" y="2934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5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890"/>
    </mc:Choice>
    <mc:Fallback>
      <p:transition spd="slow" advClick="0" advTm="9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E86DF-D0DD-5927-63BF-9816D10CE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36D48B59-A58B-F961-D1A0-702DCA15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B0B401-5EC0-59C0-0081-E7A59FFE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D2AB461-E16A-F90B-9057-C14E0CB091EB}"/>
              </a:ext>
            </a:extLst>
          </p:cNvPr>
          <p:cNvSpPr txBox="1">
            <a:spLocks/>
          </p:cNvSpPr>
          <p:nvPr/>
        </p:nvSpPr>
        <p:spPr>
          <a:xfrm>
            <a:off x="1756372" y="398353"/>
            <a:ext cx="7315202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</a:rPr>
              <a:t>Владимир Александрович Андреев: путь к вершинам науки и образования</a:t>
            </a:r>
          </a:p>
        </p:txBody>
      </p:sp>
      <p:pic>
        <p:nvPicPr>
          <p:cNvPr id="18434" name="Picture 2" descr="Picture background">
            <a:extLst>
              <a:ext uri="{FF2B5EF4-FFF2-40B4-BE49-F238E27FC236}">
                <a16:creationId xmlns:a16="http://schemas.microsoft.com/office/drawing/2014/main" id="{F2714EC3-C55F-E8D3-E4DE-5BEFE6F5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29" y="2133961"/>
            <a:ext cx="3661440" cy="46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icture background">
            <a:extLst>
              <a:ext uri="{FF2B5EF4-FFF2-40B4-BE49-F238E27FC236}">
                <a16:creationId xmlns:a16="http://schemas.microsoft.com/office/drawing/2014/main" id="{DA2124EB-3861-3C42-6D8B-B6BBFD0A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48" y="2186239"/>
            <a:ext cx="6976885" cy="46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Андреев В.А.">
            <a:hlinkClick r:id="" action="ppaction://media"/>
            <a:extLst>
              <a:ext uri="{FF2B5EF4-FFF2-40B4-BE49-F238E27FC236}">
                <a16:creationId xmlns:a16="http://schemas.microsoft.com/office/drawing/2014/main" id="{157ED15A-A0A7-92D1-4F41-CC3DBE54BF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48" end="0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5449" y="152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2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930"/>
    </mc:Choice>
    <mc:Fallback>
      <p:transition spd="slow" advClick="0" advTm="3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4FF4E-8882-42EB-BC64-E187A6CD5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9A828A58-83B7-B533-70E0-33A87DA2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" y="31860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C0F4DD-B23E-2D0D-7E17-0458EF68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311AEB2-5E56-C208-E5A2-30E5CCE6FAFC}"/>
              </a:ext>
            </a:extLst>
          </p:cNvPr>
          <p:cNvSpPr txBox="1">
            <a:spLocks/>
          </p:cNvSpPr>
          <p:nvPr/>
        </p:nvSpPr>
        <p:spPr>
          <a:xfrm>
            <a:off x="1702051" y="403030"/>
            <a:ext cx="7487218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</a:rPr>
              <a:t>Виктор Афанасьевич Евсеев – военный и наставник патриотического движения Кошкинского района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6CF5F-6449-D772-DBC8-155095FB8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10" y="1905224"/>
            <a:ext cx="6715499" cy="5052364"/>
          </a:xfrm>
          <a:prstGeom prst="rect">
            <a:avLst/>
          </a:prstGeom>
        </p:spPr>
      </p:pic>
      <p:pic>
        <p:nvPicPr>
          <p:cNvPr id="4" name="Евсеев">
            <a:hlinkClick r:id="" action="ppaction://media"/>
            <a:extLst>
              <a:ext uri="{FF2B5EF4-FFF2-40B4-BE49-F238E27FC236}">
                <a16:creationId xmlns:a16="http://schemas.microsoft.com/office/drawing/2014/main" id="{D6EE3199-0E93-4A45-8439-6C9AA7F78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093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7644" y="255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9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380"/>
    </mc:Choice>
    <mc:Fallback>
      <p:transition spd="slow" advClick="0" advTm="2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81C5C-285B-9FC4-DD18-E8FAFC730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83681002-4883-08B4-23A6-510D2646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" y="31860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7540F0-25A0-C2F5-D8D4-087B38F0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3A9ABFF-D996-B1F7-9297-10F93DCA13C6}"/>
              </a:ext>
            </a:extLst>
          </p:cNvPr>
          <p:cNvSpPr txBox="1">
            <a:spLocks/>
          </p:cNvSpPr>
          <p:nvPr/>
        </p:nvSpPr>
        <p:spPr>
          <a:xfrm>
            <a:off x="1702051" y="403030"/>
            <a:ext cx="7487218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</a:rPr>
              <a:t>Виктор Афанасьевич Евсеев – военный и наставник патриотического движения Кошкинского района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29FF4-3063-3D8C-8F63-1FDE61019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29954"/>
          <a:stretch/>
        </p:blipFill>
        <p:spPr>
          <a:xfrm>
            <a:off x="1466661" y="2123888"/>
            <a:ext cx="8391621" cy="4430821"/>
          </a:xfrm>
          <a:prstGeom prst="rect">
            <a:avLst/>
          </a:prstGeom>
        </p:spPr>
      </p:pic>
      <p:pic>
        <p:nvPicPr>
          <p:cNvPr id="4" name="Евсеев">
            <a:hlinkClick r:id="" action="ppaction://media"/>
            <a:extLst>
              <a:ext uri="{FF2B5EF4-FFF2-40B4-BE49-F238E27FC236}">
                <a16:creationId xmlns:a16="http://schemas.microsoft.com/office/drawing/2014/main" id="{E6025046-E41A-2AC7-915A-3D59C1D8C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75" end="26749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7644" y="255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6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940"/>
    </mc:Choice>
    <mc:Fallback>
      <p:transition spd="slow" advClick="0" advTm="4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BB62A-0C35-E063-F612-2C627D71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57ACA-5049-C355-A3B1-E11F7E3A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261" y="448814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</a:rPr>
              <a:t>Гакиль</a:t>
            </a:r>
            <a:r>
              <a:rPr lang="ru-RU" b="1" dirty="0">
                <a:solidFill>
                  <a:srgbClr val="C00000"/>
                </a:solidFill>
              </a:rPr>
              <a:t> Сагиров – пример силы духа и творчества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F570A6AE-C4CC-26AC-2229-70D219E6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E4CD0-9D7E-448E-6EFE-228327B2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869E639-88FF-B4F3-74C6-6AE9866D1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r="24593"/>
          <a:stretch/>
        </p:blipFill>
        <p:spPr bwMode="auto">
          <a:xfrm>
            <a:off x="1358021" y="2071610"/>
            <a:ext cx="2801220" cy="37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1657792-2E21-2A5B-351F-B54370D2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48" y="168264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агиров Г. начало">
            <a:hlinkClick r:id="" action="ppaction://media"/>
            <a:extLst>
              <a:ext uri="{FF2B5EF4-FFF2-40B4-BE49-F238E27FC236}">
                <a16:creationId xmlns:a16="http://schemas.microsoft.com/office/drawing/2014/main" id="{B2D8D810-451E-B381-8CCA-017D82A78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3566" y="1377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8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900"/>
    </mc:Choice>
    <mc:Fallback>
      <p:transition spd="slow" advClick="0" advTm="3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E6152-90F7-27A2-C33A-ADA0E9738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57BB6F0D-8643-108E-3939-D1E0D1F7A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" y="31860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97D26C-D7A8-A057-8BA6-ECECF3AD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F2BDD37-59DB-5396-85EA-D0A3AC69BBAF}"/>
              </a:ext>
            </a:extLst>
          </p:cNvPr>
          <p:cNvSpPr txBox="1">
            <a:spLocks/>
          </p:cNvSpPr>
          <p:nvPr/>
        </p:nvSpPr>
        <p:spPr>
          <a:xfrm>
            <a:off x="1702051" y="403030"/>
            <a:ext cx="7487218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</a:rPr>
              <a:t>Виктор Афанасьевич Евсеев – военный и наставник патриотического движения Кошкинского района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44F9B-CA99-B5D6-AE35-A96DB1347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24712"/>
          <a:stretch/>
        </p:blipFill>
        <p:spPr>
          <a:xfrm>
            <a:off x="178760" y="2911097"/>
            <a:ext cx="5523252" cy="3543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B8F3CC-8A12-6944-B770-CE5031541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906162"/>
            <a:ext cx="4727987" cy="3545990"/>
          </a:xfrm>
          <a:prstGeom prst="rect">
            <a:avLst/>
          </a:prstGeom>
        </p:spPr>
      </p:pic>
      <p:pic>
        <p:nvPicPr>
          <p:cNvPr id="8" name="Евсеев">
            <a:hlinkClick r:id="" action="ppaction://media"/>
            <a:extLst>
              <a:ext uri="{FF2B5EF4-FFF2-40B4-BE49-F238E27FC236}">
                <a16:creationId xmlns:a16="http://schemas.microsoft.com/office/drawing/2014/main" id="{A554FEB4-C7CD-5B5F-ACB1-AC2DEBE14D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19" end="0.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24104" y="201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3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750"/>
    </mc:Choice>
    <mc:Fallback>
      <p:transition spd="slow" advClick="0" advTm="2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1B6A7-0A04-EFD5-85CC-342B46327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7E239E85-C4FA-C376-20CC-6E5FB1E55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FC26FF-5580-2F67-BAC4-AA20C5B4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52A43-D585-CCA6-61F4-EFE32F4E4BB6}"/>
              </a:ext>
            </a:extLst>
          </p:cNvPr>
          <p:cNvSpPr txBox="1">
            <a:spLocks/>
          </p:cNvSpPr>
          <p:nvPr/>
        </p:nvSpPr>
        <p:spPr>
          <a:xfrm>
            <a:off x="344032" y="2544024"/>
            <a:ext cx="11108601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C00000"/>
                </a:solidFill>
              </a:rPr>
              <a:t>Предложите фамилии людей прославивших наш район</a:t>
            </a:r>
          </a:p>
        </p:txBody>
      </p:sp>
    </p:spTree>
    <p:extLst>
      <p:ext uri="{BB962C8B-B14F-4D97-AF65-F5344CB8AC3E}">
        <p14:creationId xmlns:p14="http://schemas.microsoft.com/office/powerpoint/2010/main" val="330117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A7F5E-2A04-5169-A5F7-99E085E49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57A85960-7B17-6939-EA64-07D9E357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ADF1E8-5BA9-54EB-1371-F949D996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5ED5EEA-9E66-E8E0-6FBD-2ABDF31506EC}"/>
              </a:ext>
            </a:extLst>
          </p:cNvPr>
          <p:cNvSpPr txBox="1">
            <a:spLocks/>
          </p:cNvSpPr>
          <p:nvPr/>
        </p:nvSpPr>
        <p:spPr>
          <a:xfrm>
            <a:off x="1756371" y="3829616"/>
            <a:ext cx="7315202" cy="134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D665B-77D8-97EE-1959-9AEA66956BFB}"/>
              </a:ext>
            </a:extLst>
          </p:cNvPr>
          <p:cNvSpPr txBox="1"/>
          <p:nvPr/>
        </p:nvSpPr>
        <p:spPr>
          <a:xfrm>
            <a:off x="2091350" y="1930853"/>
            <a:ext cx="7713553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800" dirty="0">
                <a:solidFill>
                  <a:srgbClr val="002060"/>
                </a:solidFill>
                <a:latin typeface="Cambria Math" panose="02040503050406030204" pitchFamily="18" charset="0"/>
              </a:rPr>
              <a:t>По результатам прохождения станции вы получаете пятую букву</a:t>
            </a:r>
          </a:p>
          <a:p>
            <a:pPr algn="ctr" eaLnBrk="1" hangingPunct="1"/>
            <a:r>
              <a:rPr lang="ru-RU" altLang="ru-RU" sz="13500" dirty="0">
                <a:solidFill>
                  <a:srgbClr val="002060"/>
                </a:solidFill>
                <a:latin typeface="Cambria Math" panose="02040503050406030204" pitchFamily="18" charset="0"/>
              </a:rPr>
              <a:t>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1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0AAB-7051-BB02-0734-8C03B61A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DCC95-B2BE-071E-600B-C2A3649E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261" y="448814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</a:rPr>
              <a:t>Гакиль</a:t>
            </a:r>
            <a:r>
              <a:rPr lang="ru-RU" b="1" dirty="0">
                <a:solidFill>
                  <a:srgbClr val="C00000"/>
                </a:solidFill>
              </a:rPr>
              <a:t> Сагиров – пример силы духа и творчества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E9B97A31-99D4-D1A9-BF7C-BA6F6ECF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E2EBA7-6C99-BD4C-756B-101D35B9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553FB979-7D49-CFE6-A847-69B79AE8A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31386" r="38163" b="11761"/>
          <a:stretch/>
        </p:blipFill>
        <p:spPr bwMode="auto">
          <a:xfrm>
            <a:off x="679010" y="2488564"/>
            <a:ext cx="4043328" cy="331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98560DCC-CEC5-0300-A9FF-328D663D7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45" y="1764286"/>
            <a:ext cx="6261901" cy="45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агиров Г. продолжение">
            <a:hlinkClick r:id="" action="ppaction://media"/>
            <a:extLst>
              <a:ext uri="{FF2B5EF4-FFF2-40B4-BE49-F238E27FC236}">
                <a16:creationId xmlns:a16="http://schemas.microsoft.com/office/drawing/2014/main" id="{18643AE2-E8CC-0B8F-74BC-137930E3F8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37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8135" y="2531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4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430"/>
    </mc:Choice>
    <mc:Fallback>
      <p:transition spd="slow" advClick="0" advTm="2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11C6-EF2D-284D-193B-1AD0DF4CD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06238-CC4D-91C5-FCAE-E1FA4FC0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261" y="448814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</a:rPr>
              <a:t>Гакиль</a:t>
            </a:r>
            <a:r>
              <a:rPr lang="ru-RU" b="1" dirty="0">
                <a:solidFill>
                  <a:srgbClr val="C00000"/>
                </a:solidFill>
              </a:rPr>
              <a:t> Сагиров – пример силы духа и творчества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D33C39EF-83EF-E6DA-35EE-54DEB3E5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97C2D-ED2B-C37C-C8AE-1A939C0B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6FDBAD2-9FB9-0956-B575-D02DA4B0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643" y="2334655"/>
            <a:ext cx="5213859" cy="35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A3328680-CDE8-B055-DE6B-AF70F2A7E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2116137"/>
            <a:ext cx="62103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агиров Г. продолжение">
            <a:hlinkClick r:id="" action="ppaction://media"/>
            <a:extLst>
              <a:ext uri="{FF2B5EF4-FFF2-40B4-BE49-F238E27FC236}">
                <a16:creationId xmlns:a16="http://schemas.microsoft.com/office/drawing/2014/main" id="{8497EBCE-3529-0EBA-60A1-F8E83720CD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04" end="0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8902" y="6023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5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700"/>
    </mc:Choice>
    <mc:Fallback>
      <p:transition spd="slow" advClick="0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47654-969A-FE95-E0B9-40A31EDA5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17A77-D30A-F5C5-A95E-8B570B8E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261" y="448814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Иван Фёдорович Акулиничев – поэт из села Кошки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324A2649-5450-9AFE-CCB3-78336427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FA2425-77C7-CB55-BED5-FDA1E626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FCB75D85-B02F-7FF5-6006-27D28FA5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6" y="1473780"/>
            <a:ext cx="7141435" cy="53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Акулиничев И.Ф.">
            <a:hlinkClick r:id="" action="ppaction://media"/>
            <a:extLst>
              <a:ext uri="{FF2B5EF4-FFF2-40B4-BE49-F238E27FC236}">
                <a16:creationId xmlns:a16="http://schemas.microsoft.com/office/drawing/2014/main" id="{0A6B63D2-959C-83D4-B0D1-1E36E688D7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9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7616" y="2817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830"/>
    </mc:Choice>
    <mc:Fallback>
      <p:transition spd="slow" advClick="0" advTm="1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C0DC2-AE27-373A-D57F-950C4EABD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EF63C-29BF-DD41-D8B1-24B69718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261" y="448814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Иван Фёдорович Акулиничев – поэт из села Кошки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FDD99841-B880-048F-5F9B-D6A6AFD7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6E123B-5CA0-2B5E-6F99-0933FCE9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9C03C122-3D3B-22F7-3015-947C207C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88" y="1648452"/>
            <a:ext cx="3671253" cy="49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543D7909-BB93-2A2F-DF3A-471DBCF2D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9903" b="6345"/>
          <a:stretch/>
        </p:blipFill>
        <p:spPr bwMode="auto">
          <a:xfrm>
            <a:off x="6219730" y="1622795"/>
            <a:ext cx="3322622" cy="50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Акулиничев И.Ф.">
            <a:hlinkClick r:id="" action="ppaction://media"/>
            <a:extLst>
              <a:ext uri="{FF2B5EF4-FFF2-40B4-BE49-F238E27FC236}">
                <a16:creationId xmlns:a16="http://schemas.microsoft.com/office/drawing/2014/main" id="{AE68A948-BCFD-1E73-9028-09C810E12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51" end="260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7616" y="2817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900"/>
    </mc:Choice>
    <mc:Fallback>
      <p:transition spd="slow" advClick="0" advTm="1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A464-EE9C-FC52-D947-8F5ECD88E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D807-82A6-C245-15D4-517D4A8C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261" y="448814"/>
            <a:ext cx="7560156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Иван Фёдорович Акулиничев – поэт из села Кошки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F59A7A54-603E-F9CE-7E78-476AE7AA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7B40B-F453-E444-827A-2D913F99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Иван Акулиничев — биография, книги, отзывы, цитаты">
            <a:extLst>
              <a:ext uri="{FF2B5EF4-FFF2-40B4-BE49-F238E27FC236}">
                <a16:creationId xmlns:a16="http://schemas.microsoft.com/office/drawing/2014/main" id="{954C09A9-C146-D54A-A61C-2C60570F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7" y="3198608"/>
            <a:ext cx="1905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ван Акулиничев — биография, книги, отзывы, цитаты">
            <a:extLst>
              <a:ext uri="{FF2B5EF4-FFF2-40B4-BE49-F238E27FC236}">
                <a16:creationId xmlns:a16="http://schemas.microsoft.com/office/drawing/2014/main" id="{2A479F4D-59B7-4197-2796-A6ABEA9C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843" y="3237557"/>
            <a:ext cx="190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Метафоры Ивана Акулиничева - Статьи - «Северные Нивы», газета Кошкинского  района Самарской области">
            <a:extLst>
              <a:ext uri="{FF2B5EF4-FFF2-40B4-BE49-F238E27FC236}">
                <a16:creationId xmlns:a16="http://schemas.microsoft.com/office/drawing/2014/main" id="{262A530D-6AF4-14AD-2255-7E84C6C4B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-623" r="16689" b="-57"/>
          <a:stretch/>
        </p:blipFill>
        <p:spPr bwMode="auto">
          <a:xfrm>
            <a:off x="3204925" y="1919334"/>
            <a:ext cx="5341545" cy="45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Акулиничев И.Ф.">
            <a:hlinkClick r:id="" action="ppaction://media"/>
            <a:extLst>
              <a:ext uri="{FF2B5EF4-FFF2-40B4-BE49-F238E27FC236}">
                <a16:creationId xmlns:a16="http://schemas.microsoft.com/office/drawing/2014/main" id="{9A5C7522-FEF3-B942-C01E-F03307FAE9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1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0248" y="2092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5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80"/>
    </mc:Choice>
    <mc:Fallback>
      <p:transition spd="slow" advClick="0" advTm="2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6067-8300-9162-6EB4-E7C7C026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803AA-3401-7026-E3C3-9EC97485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44" y="398353"/>
            <a:ext cx="6609030" cy="13496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Борис Петрович </a:t>
            </a:r>
            <a:r>
              <a:rPr lang="ru-RU" sz="3600" b="1" dirty="0" err="1">
                <a:solidFill>
                  <a:srgbClr val="C00000"/>
                </a:solidFill>
              </a:rPr>
              <a:t>Бембетьев</a:t>
            </a:r>
            <a:r>
              <a:rPr lang="ru-RU" sz="3600" b="1" dirty="0">
                <a:solidFill>
                  <a:srgbClr val="C00000"/>
                </a:solidFill>
              </a:rPr>
              <a:t> – выдающийся педагог и общественный деятель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DE79A150-4CDD-67DE-972D-3AD05B5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9F5074-A738-5364-CD16-B3E33E3C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ED2507EB-8831-BD9B-2BC9-42886D73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44" y="2071610"/>
            <a:ext cx="6851506" cy="456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мбетьев начало">
            <a:hlinkClick r:id="" action="ppaction://media"/>
            <a:extLst>
              <a:ext uri="{FF2B5EF4-FFF2-40B4-BE49-F238E27FC236}">
                <a16:creationId xmlns:a16="http://schemas.microsoft.com/office/drawing/2014/main" id="{00BECAC6-DCB3-41BB-F06A-0F8075E866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57135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9371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4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800"/>
    </mc:Choice>
    <mc:Fallback>
      <p:transition spd="slow" advClick="0" advTm="2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E2E36-7430-731B-84DE-7DD83E2E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A7155-9155-07C8-11A0-9D4194BA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44" y="398353"/>
            <a:ext cx="6609030" cy="13496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Борис Петрович </a:t>
            </a:r>
            <a:r>
              <a:rPr lang="ru-RU" sz="3600" b="1" dirty="0" err="1">
                <a:solidFill>
                  <a:srgbClr val="C00000"/>
                </a:solidFill>
              </a:rPr>
              <a:t>Бембетьев</a:t>
            </a:r>
            <a:r>
              <a:rPr lang="ru-RU" sz="3600" b="1" dirty="0">
                <a:solidFill>
                  <a:srgbClr val="C00000"/>
                </a:solidFill>
              </a:rPr>
              <a:t> – выдающийся педагог и общественный деятель</a:t>
            </a:r>
          </a:p>
        </p:txBody>
      </p:sp>
      <p:pic>
        <p:nvPicPr>
          <p:cNvPr id="5" name="Picture 4" descr="Profile for Кошкинский район Самарской области">
            <a:extLst>
              <a:ext uri="{FF2B5EF4-FFF2-40B4-BE49-F238E27FC236}">
                <a16:creationId xmlns:a16="http://schemas.microsoft.com/office/drawing/2014/main" id="{11926A60-6103-D2AD-9223-17B9F4E0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" y="84138"/>
            <a:ext cx="1987473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071A1-9256-88AF-2110-46C6619CD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3" y="31860"/>
            <a:ext cx="2798275" cy="15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бембетьев">
            <a:extLst>
              <a:ext uri="{FF2B5EF4-FFF2-40B4-BE49-F238E27FC236}">
                <a16:creationId xmlns:a16="http://schemas.microsoft.com/office/drawing/2014/main" id="{16CE88E8-6375-4E14-52F2-1BC82A4D4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0" t="22717" r="997" b="9967"/>
          <a:stretch/>
        </p:blipFill>
        <p:spPr bwMode="auto">
          <a:xfrm>
            <a:off x="353086" y="2114534"/>
            <a:ext cx="3711920" cy="461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мбетьев начало">
            <a:hlinkClick r:id="" action="ppaction://media"/>
            <a:extLst>
              <a:ext uri="{FF2B5EF4-FFF2-40B4-BE49-F238E27FC236}">
                <a16:creationId xmlns:a16="http://schemas.microsoft.com/office/drawing/2014/main" id="{28158899-DF63-036F-3FC6-852BECA067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49" end="4100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9371" y="3124200"/>
            <a:ext cx="609600" cy="609600"/>
          </a:xfrm>
          <a:prstGeom prst="rect">
            <a:avLst/>
          </a:prstGeom>
        </p:spPr>
      </p:pic>
      <p:pic>
        <p:nvPicPr>
          <p:cNvPr id="8194" name="Picture 2" descr="Образовательный центр в селе Кошки Самарской области: seleste_rusa —  LiveJournal">
            <a:extLst>
              <a:ext uri="{FF2B5EF4-FFF2-40B4-BE49-F238E27FC236}">
                <a16:creationId xmlns:a16="http://schemas.microsoft.com/office/drawing/2014/main" id="{6E1F4D6C-23A7-AD9C-39B4-745A69F75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00" y="2891506"/>
            <a:ext cx="7588265" cy="28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7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140"/>
    </mc:Choice>
    <mc:Fallback>
      <p:transition spd="slow" advClick="0" advTm="1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204</Words>
  <Application>Microsoft Office PowerPoint</Application>
  <PresentationFormat>Широкоэкранный</PresentationFormat>
  <Paragraphs>23</Paragraphs>
  <Slides>22</Slides>
  <Notes>0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Тема Office</vt:lpstr>
      <vt:lpstr>Квест «Эхо родной земли» Станция «История Кошкинского района в лицах»</vt:lpstr>
      <vt:lpstr>Гакиль Сагиров – пример силы духа и творчества</vt:lpstr>
      <vt:lpstr>Гакиль Сагиров – пример силы духа и творчества</vt:lpstr>
      <vt:lpstr>Гакиль Сагиров – пример силы духа и творчества</vt:lpstr>
      <vt:lpstr>Иван Фёдорович Акулиничев – поэт из села Кошки</vt:lpstr>
      <vt:lpstr>Иван Фёдорович Акулиничев – поэт из села Кошки</vt:lpstr>
      <vt:lpstr>Иван Фёдорович Акулиничев – поэт из села Кошки</vt:lpstr>
      <vt:lpstr>Борис Петрович Бембетьев – выдающийся педагог и общественный деятель</vt:lpstr>
      <vt:lpstr>Борис Петрович Бембетьев – выдающийся педагог и общественный деятель</vt:lpstr>
      <vt:lpstr>Борис Петрович Бембетьев – выдающийся педагог и общественный деятель</vt:lpstr>
      <vt:lpstr>Борис Петрович Бембетьев – выдающийся педагог и общественный деятель</vt:lpstr>
      <vt:lpstr>60 лет на сцене:  Иван Иванович Морозов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VR</dc:creator>
  <cp:lastModifiedBy>VR</cp:lastModifiedBy>
  <cp:revision>9</cp:revision>
  <dcterms:created xsi:type="dcterms:W3CDTF">2025-05-29T05:49:52Z</dcterms:created>
  <dcterms:modified xsi:type="dcterms:W3CDTF">2025-06-05T11:27:16Z</dcterms:modified>
</cp:coreProperties>
</file>