
<file path=[Content_Types].xml><?xml version="1.0" encoding="utf-8"?>
<Types xmlns="http://schemas.openxmlformats.org/package/2006/content-types">
  <Default Extension="aac" ContentType="audio/aac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62" r:id="rId3"/>
    <p:sldId id="256" r:id="rId4"/>
    <p:sldId id="258" r:id="rId5"/>
    <p:sldId id="257" r:id="rId6"/>
    <p:sldId id="259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2" r:id="rId16"/>
    <p:sldId id="271" r:id="rId17"/>
    <p:sldId id="275" r:id="rId18"/>
    <p:sldId id="273" r:id="rId19"/>
    <p:sldId id="276" r:id="rId20"/>
    <p:sldId id="274" r:id="rId21"/>
    <p:sldId id="277" r:id="rId22"/>
    <p:sldId id="278" r:id="rId23"/>
    <p:sldId id="279" r:id="rId24"/>
    <p:sldId id="280" r:id="rId25"/>
    <p:sldId id="283" r:id="rId26"/>
    <p:sldId id="284" r:id="rId27"/>
    <p:sldId id="285" r:id="rId28"/>
    <p:sldId id="286" r:id="rId29"/>
    <p:sldId id="287" r:id="rId30"/>
    <p:sldId id="282" r:id="rId3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9" d="100"/>
          <a:sy n="99" d="100"/>
        </p:scale>
        <p:origin x="96" y="2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C2B0B8-3994-7D5E-9980-0D6E1B7509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ED98C20-A9A0-6AC1-9FDE-9E5A047BFC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B1F15A-A853-41A3-B34A-EB10D01F8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EC0A2-3E73-4B9B-BE6A-F9026C700F71}" type="datetimeFigureOut">
              <a:rPr lang="ru-RU" smtClean="0"/>
              <a:t>29.05.2025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2514614-EA3F-A5CA-4FFA-BC2114303F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026B1EC-73A8-AC8D-7449-5C1D78851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8EABA-55B1-45E0-AFFE-16DAFE35DC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04417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9D5241-08B8-8863-477E-13757E318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5C5E7EE-5D0A-642F-61AE-C910BAB0D2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EC266DE-4837-C402-5C78-FA4F85145C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EC0A2-3E73-4B9B-BE6A-F9026C700F71}" type="datetimeFigureOut">
              <a:rPr lang="ru-RU" smtClean="0"/>
              <a:t>29.05.2025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9671CFA-781C-5B44-0723-AA4038DB5E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272FFEA-F2B0-8780-DA82-447C7F477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8EABA-55B1-45E0-AFFE-16DAFE35DC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94220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80EB996-02EB-204D-1ACE-A1531BF9A0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EF6FD7B-AF5B-E48D-8208-A1354684B8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DAE6C63-CEC4-6B23-12F1-B7CD149CA6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EC0A2-3E73-4B9B-BE6A-F9026C700F71}" type="datetimeFigureOut">
              <a:rPr lang="ru-RU" smtClean="0"/>
              <a:t>29.05.2025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6127687-2C08-448F-60B0-6129709614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60DE019-BD4A-B44C-8506-16CFB63AA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8EABA-55B1-45E0-AFFE-16DAFE35DC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77860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999637-03E2-7CCA-DE44-9AC930A6A8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B8BA3FE-206A-7A2C-D71C-86C6905A9B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CD4B328-DA51-C1B8-AB53-709952FC3A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EC0A2-3E73-4B9B-BE6A-F9026C700F71}" type="datetimeFigureOut">
              <a:rPr lang="ru-RU" smtClean="0"/>
              <a:t>29.05.2025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98D6756-93CC-9A07-7017-815E2ACCFE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94DA827-F6B2-2C1A-BC19-A3032A49C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8EABA-55B1-45E0-AFFE-16DAFE35DC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45550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3CD025-E5DC-6949-467F-DB995CB8D1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9557E3A-3FA1-895B-5C13-7F7A3167D4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17CEBA4-778A-9F0E-5E9D-E12DFB498B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EC0A2-3E73-4B9B-BE6A-F9026C700F71}" type="datetimeFigureOut">
              <a:rPr lang="ru-RU" smtClean="0"/>
              <a:t>29.05.2025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6EDC58A-5241-8235-BCC1-F358FF4A7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DEF761E-AC13-9118-E2AD-37DC4A40C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8EABA-55B1-45E0-AFFE-16DAFE35DC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87716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079D41-0257-7D43-9E2A-B155D8577C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1F3B941-50F5-3DD7-FD92-9955447E8F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EA2AE6D-FB09-41C6-453A-7A8E155545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6E05EAB-34B5-20B6-0D4E-D25FE05465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EC0A2-3E73-4B9B-BE6A-F9026C700F71}" type="datetimeFigureOut">
              <a:rPr lang="ru-RU" smtClean="0"/>
              <a:t>29.05.2025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B97A64D-C680-F187-CEBF-17AA100870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7AE57B0-0F16-3595-D0D4-AFEB020A24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8EABA-55B1-45E0-AFFE-16DAFE35DC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74739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FB04C4-960E-38BF-5F87-B0131D871D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6F46A7E-9868-B73B-8EF4-FB3FC31E84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AC034EB-636F-3315-BC26-6BFA3CE056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DCD5B55-458D-1199-99DC-BF7F3763A7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463E7BA-90A2-C13C-EBA5-806D681C4D5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46F0AFE-587D-A9AD-2A6B-7BCC773891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EC0A2-3E73-4B9B-BE6A-F9026C700F71}" type="datetimeFigureOut">
              <a:rPr lang="ru-RU" smtClean="0"/>
              <a:t>29.05.2025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37443ED-82D3-439A-6B74-FB04639501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F378C36-3D89-2ABC-4ABF-081B29ED78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8EABA-55B1-45E0-AFFE-16DAFE35DC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74807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A5A5F2-C45E-CAB4-EE8F-93B9095CC3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D35139F-6F19-5205-2472-89EAA5150C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EC0A2-3E73-4B9B-BE6A-F9026C700F71}" type="datetimeFigureOut">
              <a:rPr lang="ru-RU" smtClean="0"/>
              <a:t>29.05.2025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19E4048-3E32-A7EC-1475-F2DCD35722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57CD589-8566-32FE-9843-675F48AA7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8EABA-55B1-45E0-AFFE-16DAFE35DC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43078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CF9D728-D06C-CC08-21AE-C7E54C259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EC0A2-3E73-4B9B-BE6A-F9026C700F71}" type="datetimeFigureOut">
              <a:rPr lang="ru-RU" smtClean="0"/>
              <a:t>29.05.2025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547AAD4-0760-1ADE-3D88-5C5D1DE379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52F0D02-ED39-2911-6A39-7FC095E1E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8EABA-55B1-45E0-AFFE-16DAFE35DC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80653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304A55-8F54-72D5-4844-6B9C41DE59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DA97FBB-F4CD-E5A7-2610-487989138F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C0A4ED5-A552-BAA2-C8CA-3D62E74132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A20EAEA-6153-166D-D7C7-7D0AB822D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EC0A2-3E73-4B9B-BE6A-F9026C700F71}" type="datetimeFigureOut">
              <a:rPr lang="ru-RU" smtClean="0"/>
              <a:t>29.05.2025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CE65BFF-C385-BA8D-0332-89C8145F5B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0B597A5-76C4-FDD2-F21B-1E737A3D3E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8EABA-55B1-45E0-AFFE-16DAFE35DC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20124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000F6E-4F17-44C4-AD04-9FA391604E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9D606AC-B253-4C86-46FF-201E41F35A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D96BA08-9904-17DA-8EE4-EB465FD60D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C5B8410-A8FB-533D-A67C-50C09C0D9F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EC0A2-3E73-4B9B-BE6A-F9026C700F71}" type="datetimeFigureOut">
              <a:rPr lang="ru-RU" smtClean="0"/>
              <a:t>29.05.2025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CDC6F17-1282-1D64-61CA-8E9D606E75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4D6C634-BFE2-CC20-3010-4DE9697F8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8EABA-55B1-45E0-AFFE-16DAFE35DC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68915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EAA880-6012-FB33-43E2-D5F0B199D1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167A24E-F039-9FB2-5781-ED12E35F37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DAA11B1-E384-1F5E-3EA8-D7528BABBA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DEC0A2-3E73-4B9B-BE6A-F9026C700F71}" type="datetimeFigureOut">
              <a:rPr lang="ru-RU" smtClean="0"/>
              <a:t>29.05.2025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D48EA12-46DB-3C24-8CDB-98A59A9571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BFE55DB-24D9-275B-EC52-D52DA8C60A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28EABA-55B1-45E0-AFFE-16DAFE35DC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52711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microsoft.com/office/2007/relationships/media" Target="../media/media1.aac"/><Relationship Id="rId1" Type="http://schemas.openxmlformats.org/officeDocument/2006/relationships/audio" Target="NULL" TargetMode="Externa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microsoft.com/office/2007/relationships/media" Target="../media/media1.aac"/><Relationship Id="rId1" Type="http://schemas.openxmlformats.org/officeDocument/2006/relationships/audio" Target="NULL" TargetMode="External"/><Relationship Id="rId6" Type="http://schemas.openxmlformats.org/officeDocument/2006/relationships/image" Target="../media/image19.jpeg"/><Relationship Id="rId5" Type="http://schemas.openxmlformats.org/officeDocument/2006/relationships/hyperlink" Target="https://www.samddn.ru/upload/iblock/30e/image_4326967_8150638.jpg" TargetMode="External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microsoft.com/office/2007/relationships/media" Target="../media/media1.aac"/><Relationship Id="rId1" Type="http://schemas.openxmlformats.org/officeDocument/2006/relationships/audio" Target="NULL" TargetMode="Externa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aac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5" Type="http://schemas.openxmlformats.org/officeDocument/2006/relationships/image" Target="../media/image4.pn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microsoft.com/office/2007/relationships/media" Target="../media/media1.aac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aac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5" Type="http://schemas.openxmlformats.org/officeDocument/2006/relationships/image" Target="../media/image4.png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8.jpeg"/><Relationship Id="rId2" Type="http://schemas.microsoft.com/office/2007/relationships/media" Target="../media/media1.aac"/><Relationship Id="rId1" Type="http://schemas.openxmlformats.org/officeDocument/2006/relationships/audio" Target="NULL" TargetMode="Externa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aac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5" Type="http://schemas.openxmlformats.org/officeDocument/2006/relationships/image" Target="../media/image29.jpe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microsoft.com/office/2007/relationships/media" Target="../media/media1.aac"/><Relationship Id="rId1" Type="http://schemas.openxmlformats.org/officeDocument/2006/relationships/audio" Target="NULL" TargetMode="External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microsoft.com/office/2007/relationships/media" Target="../media/media1.aac"/><Relationship Id="rId1" Type="http://schemas.openxmlformats.org/officeDocument/2006/relationships/audio" Target="NULL" TargetMode="Externa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aac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5" Type="http://schemas.openxmlformats.org/officeDocument/2006/relationships/image" Target="../media/image34.jpe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microsoft.com/office/2007/relationships/media" Target="../media/media1.aac"/><Relationship Id="rId1" Type="http://schemas.openxmlformats.org/officeDocument/2006/relationships/audio" Target="NULL" TargetMode="Externa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microsoft.com/office/2007/relationships/media" Target="../media/media1.aac"/><Relationship Id="rId1" Type="http://schemas.openxmlformats.org/officeDocument/2006/relationships/audio" Target="NULL" TargetMode="External"/><Relationship Id="rId6" Type="http://schemas.openxmlformats.org/officeDocument/2006/relationships/image" Target="../media/image36.jpeg"/><Relationship Id="rId5" Type="http://schemas.openxmlformats.org/officeDocument/2006/relationships/image" Target="../media/image35.pn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aac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5" Type="http://schemas.openxmlformats.org/officeDocument/2006/relationships/image" Target="../media/image37.jpe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aac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5" Type="http://schemas.openxmlformats.org/officeDocument/2006/relationships/image" Target="../media/image38.jpeg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9.jpe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4.png"/><Relationship Id="rId9" Type="http://schemas.openxmlformats.org/officeDocument/2006/relationships/slide" Target="slide25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9.jpe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4.png"/><Relationship Id="rId9" Type="http://schemas.openxmlformats.org/officeDocument/2006/relationships/slide" Target="slide26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9.jpe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4.png"/><Relationship Id="rId9" Type="http://schemas.openxmlformats.org/officeDocument/2006/relationships/slide" Target="slide2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9.jpe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4.png"/><Relationship Id="rId9" Type="http://schemas.openxmlformats.org/officeDocument/2006/relationships/slide" Target="slide28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9.jpe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4.png"/><Relationship Id="rId9" Type="http://schemas.openxmlformats.org/officeDocument/2006/relationships/slide" Target="slide29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9.jpe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4.png"/><Relationship Id="rId9" Type="http://schemas.openxmlformats.org/officeDocument/2006/relationships/slide" Target="slide3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.png"/><Relationship Id="rId2" Type="http://schemas.microsoft.com/office/2007/relationships/media" Target="../media/media1.aac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microsoft.com/office/2007/relationships/media" Target="../media/media1.aac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9.jp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aac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5" Type="http://schemas.openxmlformats.org/officeDocument/2006/relationships/image" Target="../media/image4.pn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microsoft.com/office/2007/relationships/media" Target="../media/media1.aac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11.jpeg"/><Relationship Id="rId4" Type="http://schemas.openxmlformats.org/officeDocument/2006/relationships/image" Target="../media/image7.jpeg"/><Relationship Id="rId9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aac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5" Type="http://schemas.openxmlformats.org/officeDocument/2006/relationships/image" Target="../media/image4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aac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5" Type="http://schemas.openxmlformats.org/officeDocument/2006/relationships/image" Target="../media/image4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microsoft.com/office/2007/relationships/media" Target="../media/media1.aac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132AE6-7463-5129-491A-7553C98A1C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445" y="3297238"/>
            <a:ext cx="12041109" cy="1936342"/>
          </a:xfrm>
        </p:spPr>
        <p:txBody>
          <a:bodyPr>
            <a:normAutofit fontScale="90000"/>
          </a:bodyPr>
          <a:lstStyle/>
          <a:p>
            <a:r>
              <a:rPr lang="ru-RU" altLang="ru-RU" sz="4400" dirty="0">
                <a:solidFill>
                  <a:srgbClr val="002060"/>
                </a:solidFill>
              </a:rPr>
              <a:t>Квест</a:t>
            </a:r>
            <a:r>
              <a:rPr lang="ru-RU" altLang="ru-RU" sz="5400" dirty="0">
                <a:solidFill>
                  <a:srgbClr val="002060"/>
                </a:solidFill>
              </a:rPr>
              <a:t> </a:t>
            </a:r>
            <a:r>
              <a:rPr lang="ru-RU" altLang="ru-RU" sz="4400" dirty="0">
                <a:solidFill>
                  <a:srgbClr val="002060"/>
                </a:solidFill>
              </a:rPr>
              <a:t>«Эхо родной земли»</a:t>
            </a:r>
            <a:br>
              <a:rPr lang="ru-RU" altLang="ru-RU" sz="4400" dirty="0">
                <a:solidFill>
                  <a:srgbClr val="002060"/>
                </a:solidFill>
              </a:rPr>
            </a:br>
            <a:r>
              <a:rPr lang="ru-RU" altLang="ru-RU" sz="4400" dirty="0">
                <a:solidFill>
                  <a:srgbClr val="002060"/>
                </a:solidFill>
              </a:rPr>
              <a:t>Станция «</a:t>
            </a:r>
            <a:r>
              <a:rPr lang="ru-RU" altLang="ru-RU" sz="4400" dirty="0" err="1">
                <a:solidFill>
                  <a:srgbClr val="002060"/>
                </a:solidFill>
              </a:rPr>
              <a:t>Кошкинцы</a:t>
            </a:r>
            <a:r>
              <a:rPr lang="ru-RU" altLang="ru-RU" sz="4400" dirty="0">
                <a:solidFill>
                  <a:srgbClr val="002060"/>
                </a:solidFill>
              </a:rPr>
              <a:t> в Великой Отечественной Войне»</a:t>
            </a:r>
            <a:endParaRPr lang="ru-RU" dirty="0"/>
          </a:p>
        </p:txBody>
      </p:sp>
      <p:pic>
        <p:nvPicPr>
          <p:cNvPr id="5" name="kraevedcheskiy_kvest (1)">
            <a:hlinkClick r:id="" action="ppaction://media"/>
            <a:extLst>
              <a:ext uri="{FF2B5EF4-FFF2-40B4-BE49-F238E27FC236}">
                <a16:creationId xmlns:a16="http://schemas.microsoft.com/office/drawing/2014/main" id="{F023281C-69BB-EBDD-0BD9-71DBF7A91B3B}"/>
              </a:ext>
            </a:extLst>
          </p:cNvPr>
          <p:cNvPicPr>
            <a:picLocks noGrp="1" noChangeAspect="1"/>
          </p:cNvPicPr>
          <p:nvPr>
            <p:ph idx="1"/>
            <a:audioFile r:link="rId1"/>
            <p:extLst>
              <p:ext uri="{DAA4B4D4-6D71-4841-9C94-3DE7FCFB9230}">
                <p14:media xmlns:p14="http://schemas.microsoft.com/office/powerpoint/2010/main" r:embed="rId2">
                  <p14:trim st="1004" end="378259.715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870194" y="5605982"/>
            <a:ext cx="609600" cy="609600"/>
          </a:xfrm>
        </p:spPr>
      </p:pic>
      <p:pic>
        <p:nvPicPr>
          <p:cNvPr id="6" name="Picture 4" descr="Profile for Кошкинский район Самарской области">
            <a:extLst>
              <a:ext uri="{FF2B5EF4-FFF2-40B4-BE49-F238E27FC236}">
                <a16:creationId xmlns:a16="http://schemas.microsoft.com/office/drawing/2014/main" id="{EE75D316-2715-EFC9-0CD4-682ABA8AB2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573" y="84138"/>
            <a:ext cx="3213101" cy="321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5">
            <a:extLst>
              <a:ext uri="{FF2B5EF4-FFF2-40B4-BE49-F238E27FC236}">
                <a16:creationId xmlns:a16="http://schemas.microsoft.com/office/drawing/2014/main" id="{CFD09783-9FDF-592A-F738-0C9F3974B1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3325" y="0"/>
            <a:ext cx="5160475" cy="2814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1" descr="лента11">
            <a:extLst>
              <a:ext uri="{FF2B5EF4-FFF2-40B4-BE49-F238E27FC236}">
                <a16:creationId xmlns:a16="http://schemas.microsoft.com/office/drawing/2014/main" id="{5C49EE05-B510-12AE-9201-A22F65A276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728" y="6027399"/>
            <a:ext cx="11293349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86466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3000"/>
    </mc:Choice>
    <mc:Fallback>
      <p:transition spd="slow" advClick="0" advTm="2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3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92019E-0565-2080-807C-25371D9634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4426D76-4E40-0B7E-003E-B7F255F96C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4" descr="командир подвод лодки.jpg">
            <a:extLst>
              <a:ext uri="{FF2B5EF4-FFF2-40B4-BE49-F238E27FC236}">
                <a16:creationId xmlns:a16="http://schemas.microsoft.com/office/drawing/2014/main" id="{5E8EA602-C170-8A5F-9EFE-D42F2B7D11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962" y="2013832"/>
            <a:ext cx="5459643" cy="3878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5" descr="К 110-ЛЕТИЮ ЛЕГЕНДАРНОГО ПОДВОДНИКА ВИДЯЕВА ФЁДОРА АЛЕКСЕЕВИЧА ">
            <a:hlinkClick r:id="rId5"/>
            <a:extLst>
              <a:ext uri="{FF2B5EF4-FFF2-40B4-BE49-F238E27FC236}">
                <a16:creationId xmlns:a16="http://schemas.microsoft.com/office/drawing/2014/main" id="{5C39795F-3F03-EA89-6C1A-D2F39CF5CA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65"/>
          <a:stretch/>
        </p:blipFill>
        <p:spPr bwMode="auto">
          <a:xfrm>
            <a:off x="5758381" y="1377120"/>
            <a:ext cx="5775734" cy="3232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6B42D9A8-54AF-9FF8-F647-368F8BEC5209}"/>
              </a:ext>
            </a:extLst>
          </p:cNvPr>
          <p:cNvSpPr txBox="1">
            <a:spLocks/>
          </p:cNvSpPr>
          <p:nvPr/>
        </p:nvSpPr>
        <p:spPr>
          <a:xfrm>
            <a:off x="-81481" y="18255"/>
            <a:ext cx="12348927" cy="12647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alt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Видяев Федор Алексеевич</a:t>
            </a:r>
            <a:br>
              <a:rPr lang="ru-RU" alt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легендарный моряк-подводник </a:t>
            </a:r>
            <a:br>
              <a:rPr lang="ru-RU" alt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(1912-1943) </a:t>
            </a:r>
            <a:endParaRPr lang="ru-RU" sz="2800" dirty="0">
              <a:solidFill>
                <a:srgbClr val="FF0000"/>
              </a:solidFill>
            </a:endParaRPr>
          </a:p>
        </p:txBody>
      </p:sp>
      <p:pic>
        <p:nvPicPr>
          <p:cNvPr id="7" name="Picture 41" descr="лента11">
            <a:extLst>
              <a:ext uri="{FF2B5EF4-FFF2-40B4-BE49-F238E27FC236}">
                <a16:creationId xmlns:a16="http://schemas.microsoft.com/office/drawing/2014/main" id="{D284CE0D-6215-CD4B-9B5E-AD09E92CBC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728" y="6027399"/>
            <a:ext cx="11293349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kraevedcheskiy_kvest (1)">
            <a:hlinkClick r:id="" action="ppaction://media"/>
            <a:extLst>
              <a:ext uri="{FF2B5EF4-FFF2-40B4-BE49-F238E27FC236}">
                <a16:creationId xmlns:a16="http://schemas.microsoft.com/office/drawing/2014/main" id="{9B396BF7-DD50-B788-6AD8-95F74CD155F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0368" end="185488.7156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744200" y="50455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3886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5450"/>
    </mc:Choice>
    <mc:Fallback>
      <p:transition spd="slow" advClick="0" advTm="454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44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FEF140-8A55-3054-72D6-67FD5B1918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C58F1A0-DE27-42DE-01AB-51E2FBAF24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Picture 41" descr="лента11">
            <a:extLst>
              <a:ext uri="{FF2B5EF4-FFF2-40B4-BE49-F238E27FC236}">
                <a16:creationId xmlns:a16="http://schemas.microsoft.com/office/drawing/2014/main" id="{69D27261-DFC3-54AC-B668-2AEE008F61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728" y="6027399"/>
            <a:ext cx="11293349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3A7A7140-22E1-F96B-05C2-113B78ED5106}"/>
              </a:ext>
            </a:extLst>
          </p:cNvPr>
          <p:cNvSpPr txBox="1">
            <a:spLocks/>
          </p:cNvSpPr>
          <p:nvPr/>
        </p:nvSpPr>
        <p:spPr>
          <a:xfrm>
            <a:off x="162962" y="18255"/>
            <a:ext cx="11905307" cy="12647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alt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Видяев Федор Алексеевич</a:t>
            </a:r>
            <a:br>
              <a:rPr lang="ru-RU" alt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легендарный моряк-подводник </a:t>
            </a:r>
            <a:br>
              <a:rPr lang="ru-RU" alt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(1912-1943) </a:t>
            </a:r>
            <a:endParaRPr lang="ru-RU" sz="2800" dirty="0">
              <a:solidFill>
                <a:srgbClr val="FF0000"/>
              </a:solidFill>
            </a:endParaRPr>
          </a:p>
        </p:txBody>
      </p:sp>
      <p:pic>
        <p:nvPicPr>
          <p:cNvPr id="2050" name="Picture 2" descr="Памятник Ф.А. Видяеву">
            <a:extLst>
              <a:ext uri="{FF2B5EF4-FFF2-40B4-BE49-F238E27FC236}">
                <a16:creationId xmlns:a16="http://schemas.microsoft.com/office/drawing/2014/main" id="{B17515BA-B224-84D8-FC0C-64C60F9A64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42" y="1305696"/>
            <a:ext cx="6746363" cy="449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Памятник герою-подводнику Ф. А. Видяеву | Президентская библиотека имени  Б.Н. Ельцина">
            <a:extLst>
              <a:ext uri="{FF2B5EF4-FFF2-40B4-BE49-F238E27FC236}">
                <a16:creationId xmlns:a16="http://schemas.microsoft.com/office/drawing/2014/main" id="{3A488C73-081D-8D06-8446-79CD205469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77" t="19583" r="28912" b="17643"/>
          <a:stretch/>
        </p:blipFill>
        <p:spPr bwMode="auto">
          <a:xfrm>
            <a:off x="7106876" y="1027906"/>
            <a:ext cx="3476625" cy="4973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kraevedcheskiy_kvest (1)">
            <a:hlinkClick r:id="" action="ppaction://media"/>
            <a:extLst>
              <a:ext uri="{FF2B5EF4-FFF2-40B4-BE49-F238E27FC236}">
                <a16:creationId xmlns:a16="http://schemas.microsoft.com/office/drawing/2014/main" id="{ADB137BC-27D0-5A76-0A24-3C34508E24B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5811" end="155426.7156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915839" y="47829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1543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70"/>
    </mc:Choice>
    <mc:Fallback>
      <p:transition spd="slow" advClick="0" advTm="300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6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20379C-E071-35B2-BF4D-A905C2541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8B85D22-5E55-C371-A409-8C815DB7DD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6" descr="караул.JPG">
            <a:extLst>
              <a:ext uri="{FF2B5EF4-FFF2-40B4-BE49-F238E27FC236}">
                <a16:creationId xmlns:a16="http://schemas.microsoft.com/office/drawing/2014/main" id="{DBF328C4-38D5-7DC0-5639-5A531B5118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8"/>
          <a:stretch>
            <a:fillRect/>
          </a:stretch>
        </p:blipFill>
        <p:spPr bwMode="auto">
          <a:xfrm>
            <a:off x="1985539" y="1242242"/>
            <a:ext cx="7777163" cy="501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1" descr="лента11">
            <a:extLst>
              <a:ext uri="{FF2B5EF4-FFF2-40B4-BE49-F238E27FC236}">
                <a16:creationId xmlns:a16="http://schemas.microsoft.com/office/drawing/2014/main" id="{1A11873F-E376-92AE-FBBF-15A1326EEA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45" y="6222152"/>
            <a:ext cx="11293349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99395DAC-5D88-4E8B-FC58-EC504443DC7F}"/>
              </a:ext>
            </a:extLst>
          </p:cNvPr>
          <p:cNvSpPr txBox="1">
            <a:spLocks/>
          </p:cNvSpPr>
          <p:nvPr/>
        </p:nvSpPr>
        <p:spPr>
          <a:xfrm>
            <a:off x="162962" y="18255"/>
            <a:ext cx="11905307" cy="12647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alt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Видяев Федор Алексеевич</a:t>
            </a:r>
            <a:br>
              <a:rPr lang="ru-RU" alt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легендарный моряк-подводник </a:t>
            </a:r>
            <a:br>
              <a:rPr lang="ru-RU" alt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(1912-1943) </a:t>
            </a:r>
            <a:endParaRPr lang="ru-RU" sz="2800" dirty="0">
              <a:solidFill>
                <a:srgbClr val="FF0000"/>
              </a:solidFill>
            </a:endParaRPr>
          </a:p>
        </p:txBody>
      </p:sp>
      <p:pic>
        <p:nvPicPr>
          <p:cNvPr id="7" name="kraevedcheskiy_kvest (1)">
            <a:hlinkClick r:id="" action="ppaction://media"/>
            <a:extLst>
              <a:ext uri="{FF2B5EF4-FFF2-40B4-BE49-F238E27FC236}">
                <a16:creationId xmlns:a16="http://schemas.microsoft.com/office/drawing/2014/main" id="{2980E7DA-9449-B8E8-759B-71956DEA789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5873" end="145793.715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15839" y="47829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1475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1000"/>
    </mc:Choice>
    <mc:Fallback>
      <p:transition spd="slow" advClick="0" advTm="1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3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209373-6017-439B-C3BC-0E43FB3825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B78A4A1-C308-D250-C80D-018685DA02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F632398E-66F6-32E1-1E57-8C41429F241B}"/>
              </a:ext>
            </a:extLst>
          </p:cNvPr>
          <p:cNvSpPr txBox="1">
            <a:spLocks/>
          </p:cNvSpPr>
          <p:nvPr/>
        </p:nvSpPr>
        <p:spPr>
          <a:xfrm>
            <a:off x="457200" y="0"/>
            <a:ext cx="10343584" cy="6207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alt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Ленинградские дети</a:t>
            </a:r>
          </a:p>
        </p:txBody>
      </p:sp>
      <p:pic>
        <p:nvPicPr>
          <p:cNvPr id="5" name="Picture 6" descr="F:\Кошки в годы войны\Дети из блокадного Ленинграда\Фото\Дети из блокадного ленинграда.jpg">
            <a:extLst>
              <a:ext uri="{FF2B5EF4-FFF2-40B4-BE49-F238E27FC236}">
                <a16:creationId xmlns:a16="http://schemas.microsoft.com/office/drawing/2014/main" id="{EECE5993-B345-AE2E-AAF3-C8967A8200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47" y="874772"/>
            <a:ext cx="5230921" cy="4459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C:\Users\DDT\Desktop\РИП\23-24\краевед\КВЕСТ\Фото Вов — 25г\Фото  Ленинградские дети\Встреча.jpg">
            <a:extLst>
              <a:ext uri="{FF2B5EF4-FFF2-40B4-BE49-F238E27FC236}">
                <a16:creationId xmlns:a16="http://schemas.microsoft.com/office/drawing/2014/main" id="{0743DA4F-8EC8-9F9B-0416-3A3ED3B7F0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068" y="866123"/>
            <a:ext cx="5557374" cy="4467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1" descr="лента11">
            <a:extLst>
              <a:ext uri="{FF2B5EF4-FFF2-40B4-BE49-F238E27FC236}">
                <a16:creationId xmlns:a16="http://schemas.microsoft.com/office/drawing/2014/main" id="{D1404296-B3EA-9596-06FC-87C48E1E4A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45" y="6222152"/>
            <a:ext cx="11293349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kraevedcheskiy_kvest (1)">
            <a:hlinkClick r:id="" action="ppaction://media"/>
            <a:extLst>
              <a:ext uri="{FF2B5EF4-FFF2-40B4-BE49-F238E27FC236}">
                <a16:creationId xmlns:a16="http://schemas.microsoft.com/office/drawing/2014/main" id="{C8213EED-0E60-64EB-F1E0-CBC40981385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5506" end="131845.7156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53800" y="51684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556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4000"/>
    </mc:Choice>
    <mc:Fallback>
      <p:transition spd="slow" advClick="0" advTm="1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4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FA244E-3B04-4969-6BCE-1D20F91988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4077146-81B3-50C4-632C-07837AE372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5" descr="СОВР БЛОКАДНИКИ.jpg">
            <a:extLst>
              <a:ext uri="{FF2B5EF4-FFF2-40B4-BE49-F238E27FC236}">
                <a16:creationId xmlns:a16="http://schemas.microsoft.com/office/drawing/2014/main" id="{4225D795-D14A-1894-5543-D63853A5ED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2586" y="530964"/>
            <a:ext cx="8532812" cy="569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854DA5B6-4825-1C72-EDFC-ADF1AECC1754}"/>
              </a:ext>
            </a:extLst>
          </p:cNvPr>
          <p:cNvSpPr txBox="1">
            <a:spLocks/>
          </p:cNvSpPr>
          <p:nvPr/>
        </p:nvSpPr>
        <p:spPr>
          <a:xfrm>
            <a:off x="457200" y="0"/>
            <a:ext cx="10343584" cy="6207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alt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Ленинградские дети</a:t>
            </a:r>
          </a:p>
        </p:txBody>
      </p:sp>
      <p:pic>
        <p:nvPicPr>
          <p:cNvPr id="6" name="Picture 41" descr="лента11">
            <a:extLst>
              <a:ext uri="{FF2B5EF4-FFF2-40B4-BE49-F238E27FC236}">
                <a16:creationId xmlns:a16="http://schemas.microsoft.com/office/drawing/2014/main" id="{1040B7BB-7BFF-22FD-E126-8587B72F32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45" y="6222152"/>
            <a:ext cx="11293349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kraevedcheskiy_kvest (1)">
            <a:hlinkClick r:id="" action="ppaction://media"/>
            <a:extLst>
              <a:ext uri="{FF2B5EF4-FFF2-40B4-BE49-F238E27FC236}">
                <a16:creationId xmlns:a16="http://schemas.microsoft.com/office/drawing/2014/main" id="{6BDE6259-EE43-4125-8991-8A41C059E02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9454" end="116957.715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53800" y="51684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7711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5000"/>
    </mc:Choice>
    <mc:Fallback>
      <p:transition spd="slow"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8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9E4AED-D295-4567-79DF-3378905421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779634"/>
            <a:ext cx="3106441" cy="1325563"/>
          </a:xfrm>
        </p:spPr>
        <p:txBody>
          <a:bodyPr>
            <a:normAutofit fontScale="90000"/>
          </a:bodyPr>
          <a:lstStyle/>
          <a:p>
            <a:r>
              <a:rPr lang="ru-RU" alt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Герой Советского Союза, капитан Владимир Павлович Покровский, командир первой  эскадрильи истребителей.</a:t>
            </a:r>
            <a:endParaRPr lang="ru-RU" sz="1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FDC082-DD71-F66F-1948-CDC0C555FAE8}"/>
              </a:ext>
            </a:extLst>
          </p:cNvPr>
          <p:cNvSpPr txBox="1"/>
          <p:nvPr/>
        </p:nvSpPr>
        <p:spPr>
          <a:xfrm>
            <a:off x="2840526" y="-4207"/>
            <a:ext cx="810511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altLang="ru-RU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Аэродром на станции  </a:t>
            </a:r>
            <a:r>
              <a:rPr lang="ru-RU" altLang="ru-RU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Погрузная</a:t>
            </a:r>
            <a:endParaRPr lang="ru-RU" sz="3600" dirty="0"/>
          </a:p>
        </p:txBody>
      </p:sp>
      <p:pic>
        <p:nvPicPr>
          <p:cNvPr id="5" name="Picture 41" descr="лента11">
            <a:extLst>
              <a:ext uri="{FF2B5EF4-FFF2-40B4-BE49-F238E27FC236}">
                <a16:creationId xmlns:a16="http://schemas.microsoft.com/office/drawing/2014/main" id="{208A6685-4709-F6AD-5A18-53B55B7482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45" y="6222152"/>
            <a:ext cx="11293349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F:\Кошки в годы войны\ФОТО Аэродром\Юмашев.jpg">
            <a:extLst>
              <a:ext uri="{FF2B5EF4-FFF2-40B4-BE49-F238E27FC236}">
                <a16:creationId xmlns:a16="http://schemas.microsoft.com/office/drawing/2014/main" id="{B2E32A77-3993-B474-5259-0C100541E5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45" y="564082"/>
            <a:ext cx="2878997" cy="4025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F:\Кошки в годы войны\ФОТО Аэродром\Покровский.jpg">
            <a:extLst>
              <a:ext uri="{FF2B5EF4-FFF2-40B4-BE49-F238E27FC236}">
                <a16:creationId xmlns:a16="http://schemas.microsoft.com/office/drawing/2014/main" id="{6F439C9F-D7A5-85EA-837D-063C5AFAA6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14087" y="711160"/>
            <a:ext cx="2878996" cy="3877995"/>
          </a:xfrm>
          <a:prstGeom prst="rect">
            <a:avLst/>
          </a:prstGeom>
          <a:noFill/>
        </p:spPr>
      </p:pic>
      <p:pic>
        <p:nvPicPr>
          <p:cNvPr id="8" name="Picture 6" descr="F:\Кошки в годы войны\ФОТО Аэродром\Степанян.jpg">
            <a:extLst>
              <a:ext uri="{FF2B5EF4-FFF2-40B4-BE49-F238E27FC236}">
                <a16:creationId xmlns:a16="http://schemas.microsoft.com/office/drawing/2014/main" id="{10036312-1A29-F0ED-BB79-361F26BE5C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208"/>
          <a:stretch/>
        </p:blipFill>
        <p:spPr bwMode="auto">
          <a:xfrm>
            <a:off x="7503837" y="711160"/>
            <a:ext cx="3194083" cy="3877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43E01A54-0456-BAE4-0A01-548B217F3858}"/>
              </a:ext>
            </a:extLst>
          </p:cNvPr>
          <p:cNvSpPr txBox="1">
            <a:spLocks/>
          </p:cNvSpPr>
          <p:nvPr/>
        </p:nvSpPr>
        <p:spPr>
          <a:xfrm>
            <a:off x="7532340" y="4779634"/>
            <a:ext cx="310644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Герой Советского Союза, капитан Нельсон Георгиевич Степанян, командир второй  эскадрильи истребителей.</a:t>
            </a:r>
            <a:endParaRPr lang="ru-RU" sz="1800" dirty="0"/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A091FE21-F1C4-DCC7-BBE8-4DE5DB4F0506}"/>
              </a:ext>
            </a:extLst>
          </p:cNvPr>
          <p:cNvSpPr txBox="1">
            <a:spLocks/>
          </p:cNvSpPr>
          <p:nvPr/>
        </p:nvSpPr>
        <p:spPr>
          <a:xfrm>
            <a:off x="3786642" y="4779633"/>
            <a:ext cx="310644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Кавалер ордена Боевого Красного Знамени, капитан Андрей Антонович Николаев, командир третьей  эскадрильи бомбардировщиков.</a:t>
            </a:r>
            <a:endParaRPr lang="ru-RU" sz="1800" dirty="0"/>
          </a:p>
        </p:txBody>
      </p:sp>
      <p:pic>
        <p:nvPicPr>
          <p:cNvPr id="11" name="kraevedcheskiy_kvest (1)">
            <a:hlinkClick r:id="" action="ppaction://media"/>
            <a:extLst>
              <a:ext uri="{FF2B5EF4-FFF2-40B4-BE49-F238E27FC236}">
                <a16:creationId xmlns:a16="http://schemas.microsoft.com/office/drawing/2014/main" id="{71D121B1-E744-D6EC-8B0D-5C9E80B54C7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84342" end="106329.7156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53800" y="51684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3408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1000"/>
    </mc:Choice>
    <mc:Fallback>
      <p:transition spd="slow" advClick="0" advTm="1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2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D14C2F-3587-6618-143D-98951F52A2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D9688DF-49BC-3491-4F23-6777FDA2E7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9F43CCA-3B3E-9F8C-CB04-E9B5C5D7C94B}"/>
              </a:ext>
            </a:extLst>
          </p:cNvPr>
          <p:cNvSpPr txBox="1"/>
          <p:nvPr/>
        </p:nvSpPr>
        <p:spPr>
          <a:xfrm>
            <a:off x="2840526" y="-4207"/>
            <a:ext cx="810511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altLang="ru-RU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Аэродром на станции  </a:t>
            </a:r>
            <a:r>
              <a:rPr lang="ru-RU" altLang="ru-RU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Погрузная</a:t>
            </a:r>
            <a:endParaRPr lang="ru-RU" sz="3600" dirty="0"/>
          </a:p>
        </p:txBody>
      </p:sp>
      <p:pic>
        <p:nvPicPr>
          <p:cNvPr id="6" name="Picture 41" descr="лента11">
            <a:extLst>
              <a:ext uri="{FF2B5EF4-FFF2-40B4-BE49-F238E27FC236}">
                <a16:creationId xmlns:a16="http://schemas.microsoft.com/office/drawing/2014/main" id="{044ECA35-A0D9-CEF5-9784-C5B4FF34EB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45" y="6222152"/>
            <a:ext cx="11293349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" descr="F:\Кошки в годы войны\ФОТО Аэродром\вов аэродром.jpg">
            <a:extLst>
              <a:ext uri="{FF2B5EF4-FFF2-40B4-BE49-F238E27FC236}">
                <a16:creationId xmlns:a16="http://schemas.microsoft.com/office/drawing/2014/main" id="{A83D2765-F3E9-BAED-3424-665EF453B3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13915" y="576485"/>
            <a:ext cx="7771646" cy="5281927"/>
          </a:xfrm>
          <a:prstGeom prst="rect">
            <a:avLst/>
          </a:prstGeom>
          <a:noFill/>
        </p:spPr>
      </p:pic>
      <p:pic>
        <p:nvPicPr>
          <p:cNvPr id="9" name="kraevedcheskiy_kvest (1)">
            <a:hlinkClick r:id="" action="ppaction://media"/>
            <a:extLst>
              <a:ext uri="{FF2B5EF4-FFF2-40B4-BE49-F238E27FC236}">
                <a16:creationId xmlns:a16="http://schemas.microsoft.com/office/drawing/2014/main" id="{C64A7176-4CD2-D01F-0BBD-44CD9544A37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4970" end="98136.715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49000" y="49058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0458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210"/>
    </mc:Choice>
    <mc:Fallback>
      <p:transition spd="slow" advClick="0" advTm="82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9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756CB9-5CC5-F8E9-CCF9-D3668AE933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AEA3CE2-18CF-7AD3-0E08-026D4CD2C3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E8F19F8-ED9D-885D-071B-8877E6887020}"/>
              </a:ext>
            </a:extLst>
          </p:cNvPr>
          <p:cNvSpPr txBox="1"/>
          <p:nvPr/>
        </p:nvSpPr>
        <p:spPr>
          <a:xfrm>
            <a:off x="2686616" y="112991"/>
            <a:ext cx="866718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alt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Кошкинский эвакогоспиталь № 3284(№  4415</a:t>
            </a:r>
            <a:r>
              <a:rPr lang="ru-RU" altLang="ru-RU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dirty="0"/>
          </a:p>
        </p:txBody>
      </p:sp>
      <p:pic>
        <p:nvPicPr>
          <p:cNvPr id="6" name="Picture 41" descr="лента11">
            <a:extLst>
              <a:ext uri="{FF2B5EF4-FFF2-40B4-BE49-F238E27FC236}">
                <a16:creationId xmlns:a16="http://schemas.microsoft.com/office/drawing/2014/main" id="{C8B7AB16-BEAC-51EA-A241-FEE8FC8B0A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45" y="6222152"/>
            <a:ext cx="11293349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Содержимое 3" descr="В годы Великой Отечественной войны на территории Кошкинской больницы находился госпиталь, где лечились раненые солдаты. - 893074437855">
            <a:extLst>
              <a:ext uri="{FF2B5EF4-FFF2-40B4-BE49-F238E27FC236}">
                <a16:creationId xmlns:a16="http://schemas.microsoft.com/office/drawing/2014/main" id="{9E0CC3E2-0339-2E98-75C5-86D3D66067F5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580" y="681037"/>
            <a:ext cx="4021138" cy="507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4" descr="В годы Великой Отечественной войны на территории Кошкинской больницы находился госпиталь, где лечились раненые солдаты. - 893074273503">
            <a:extLst>
              <a:ext uri="{FF2B5EF4-FFF2-40B4-BE49-F238E27FC236}">
                <a16:creationId xmlns:a16="http://schemas.microsoft.com/office/drawing/2014/main" id="{8DD94DB2-4B3E-4764-E8C9-B652A54CC5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39" b="7018"/>
          <a:stretch>
            <a:fillRect/>
          </a:stretch>
        </p:blipFill>
        <p:spPr bwMode="auto">
          <a:xfrm>
            <a:off x="4488145" y="1168558"/>
            <a:ext cx="6941409" cy="384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kraevedcheskiy_kvest (1)">
            <a:hlinkClick r:id="" action="ppaction://media"/>
            <a:extLst>
              <a:ext uri="{FF2B5EF4-FFF2-40B4-BE49-F238E27FC236}">
                <a16:creationId xmlns:a16="http://schemas.microsoft.com/office/drawing/2014/main" id="{067DB259-AD90-53E4-85AC-2631AC379AF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3163" end="87038.7156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49000" y="52851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3571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1110"/>
    </mc:Choice>
    <mc:Fallback>
      <p:transition spd="slow" advClick="0" advTm="111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881F7D-1B94-F0B1-80A1-D488E9F1CF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1A9543A-FDC6-E1AD-10E2-023566914E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94FA14C-9F27-FFEF-8642-A19C27C4BF88}"/>
              </a:ext>
            </a:extLst>
          </p:cNvPr>
          <p:cNvSpPr txBox="1"/>
          <p:nvPr/>
        </p:nvSpPr>
        <p:spPr>
          <a:xfrm>
            <a:off x="2686616" y="112991"/>
            <a:ext cx="866718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alt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Кошкинский эвакогоспиталь № 3284(№  4415</a:t>
            </a:r>
            <a:r>
              <a:rPr lang="ru-RU" altLang="ru-RU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dirty="0"/>
          </a:p>
        </p:txBody>
      </p:sp>
      <p:pic>
        <p:nvPicPr>
          <p:cNvPr id="5" name="Picture 41" descr="лента11">
            <a:extLst>
              <a:ext uri="{FF2B5EF4-FFF2-40B4-BE49-F238E27FC236}">
                <a16:creationId xmlns:a16="http://schemas.microsoft.com/office/drawing/2014/main" id="{F2F6523F-7503-39EB-20E8-FD7A59B8E3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45" y="6222152"/>
            <a:ext cx="11293349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 descr="эвакогоспиталь.jpg">
            <a:extLst>
              <a:ext uri="{FF2B5EF4-FFF2-40B4-BE49-F238E27FC236}">
                <a16:creationId xmlns:a16="http://schemas.microsoft.com/office/drawing/2014/main" id="{650B2A65-9E4D-7D62-3A63-F1922C9641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45" y="681037"/>
            <a:ext cx="6148700" cy="4051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4" descr="C:\Users\Shkola\AppData\Local\Packages\Microsoft.Windows.Photos_8wekyb3d8bbwe\TempState\ShareServiceTempFolder\i (1).jpeg">
            <a:extLst>
              <a:ext uri="{FF2B5EF4-FFF2-40B4-BE49-F238E27FC236}">
                <a16:creationId xmlns:a16="http://schemas.microsoft.com/office/drawing/2014/main" id="{C692C517-B7B3-E1EA-924A-E81370384D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8"/>
          <a:stretch>
            <a:fillRect/>
          </a:stretch>
        </p:blipFill>
        <p:spPr bwMode="auto">
          <a:xfrm>
            <a:off x="5674011" y="1544507"/>
            <a:ext cx="5977301" cy="4195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kraevedcheskiy_kvest (1)">
            <a:hlinkClick r:id="" action="ppaction://media"/>
            <a:extLst>
              <a:ext uri="{FF2B5EF4-FFF2-40B4-BE49-F238E27FC236}">
                <a16:creationId xmlns:a16="http://schemas.microsoft.com/office/drawing/2014/main" id="{BE9E8A47-69C3-8434-E52C-52BE8DA7FEF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14261" end="80760.7156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15994" y="551201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2941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000"/>
    </mc:Choice>
    <mc:Fallback>
      <p:transition spd="slow"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7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77E1F7-5085-E9A6-0E4C-DEC65734DC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684455B-54EB-5534-0626-3D60603D8A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1" descr="лента11">
            <a:extLst>
              <a:ext uri="{FF2B5EF4-FFF2-40B4-BE49-F238E27FC236}">
                <a16:creationId xmlns:a16="http://schemas.microsoft.com/office/drawing/2014/main" id="{FA14F350-812F-1257-B2C9-1C0DB724A2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45" y="6222152"/>
            <a:ext cx="11293349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5DEA2CA-3161-E918-CE41-8263BEA13B7D}"/>
              </a:ext>
            </a:extLst>
          </p:cNvPr>
          <p:cNvSpPr txBox="1"/>
          <p:nvPr/>
        </p:nvSpPr>
        <p:spPr>
          <a:xfrm>
            <a:off x="3465214" y="73799"/>
            <a:ext cx="609750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alt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 Парада Победы                                                      в Москве 24 июня 1945 года</a:t>
            </a:r>
            <a:endParaRPr lang="ru-RU" sz="2800" dirty="0"/>
          </a:p>
        </p:txBody>
      </p:sp>
      <p:pic>
        <p:nvPicPr>
          <p:cNvPr id="6" name="Содержимое 3" descr="https://mincult.samregion.ru/wp-content/uploads/sites/3/rc9eocvpxf8-1.jpg">
            <a:extLst>
              <a:ext uri="{FF2B5EF4-FFF2-40B4-BE49-F238E27FC236}">
                <a16:creationId xmlns:a16="http://schemas.microsoft.com/office/drawing/2014/main" id="{B3E397D3-8C65-DDD7-79B7-3A7DAD97393D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91179" y="1027906"/>
            <a:ext cx="9165879" cy="5103868"/>
          </a:xfrm>
          <a:prstGeom prst="rect">
            <a:avLst/>
          </a:prstGeom>
        </p:spPr>
      </p:pic>
      <p:pic>
        <p:nvPicPr>
          <p:cNvPr id="7" name="kraevedcheskiy_kvest (1)">
            <a:hlinkClick r:id="" action="ppaction://media"/>
            <a:extLst>
              <a:ext uri="{FF2B5EF4-FFF2-40B4-BE49-F238E27FC236}">
                <a16:creationId xmlns:a16="http://schemas.microsoft.com/office/drawing/2014/main" id="{27F9862F-1751-6CC4-8135-006BC7393C3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0539" end="62515.715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15994" y="551201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0488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8260"/>
    </mc:Choice>
    <mc:Fallback>
      <p:transition spd="slow" advClick="0" advTm="182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4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25EED1-927C-6839-0CCC-907960680E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5668D9-D14E-9324-E130-6983D8E5E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445" y="3297238"/>
            <a:ext cx="12041109" cy="1936342"/>
          </a:xfrm>
        </p:spPr>
        <p:txBody>
          <a:bodyPr>
            <a:normAutofit fontScale="90000"/>
          </a:bodyPr>
          <a:lstStyle/>
          <a:p>
            <a:r>
              <a:rPr lang="ru-RU" altLang="ru-RU" sz="4400" dirty="0">
                <a:solidFill>
                  <a:srgbClr val="002060"/>
                </a:solidFill>
              </a:rPr>
              <a:t>Квест</a:t>
            </a:r>
            <a:r>
              <a:rPr lang="ru-RU" altLang="ru-RU" sz="5400" dirty="0">
                <a:solidFill>
                  <a:srgbClr val="002060"/>
                </a:solidFill>
              </a:rPr>
              <a:t> </a:t>
            </a:r>
            <a:r>
              <a:rPr lang="ru-RU" altLang="ru-RU" sz="4400" dirty="0">
                <a:solidFill>
                  <a:srgbClr val="002060"/>
                </a:solidFill>
              </a:rPr>
              <a:t>«Эхо родной земли»</a:t>
            </a:r>
            <a:br>
              <a:rPr lang="ru-RU" altLang="ru-RU" sz="4400" dirty="0">
                <a:solidFill>
                  <a:srgbClr val="002060"/>
                </a:solidFill>
              </a:rPr>
            </a:br>
            <a:r>
              <a:rPr lang="ru-RU" altLang="ru-RU" sz="4400" dirty="0">
                <a:solidFill>
                  <a:srgbClr val="002060"/>
                </a:solidFill>
              </a:rPr>
              <a:t>Станция «</a:t>
            </a:r>
            <a:r>
              <a:rPr lang="ru-RU" altLang="ru-RU" sz="4400" dirty="0" err="1">
                <a:solidFill>
                  <a:srgbClr val="002060"/>
                </a:solidFill>
              </a:rPr>
              <a:t>Кошкинцы</a:t>
            </a:r>
            <a:r>
              <a:rPr lang="ru-RU" altLang="ru-RU" sz="4400" dirty="0">
                <a:solidFill>
                  <a:srgbClr val="002060"/>
                </a:solidFill>
              </a:rPr>
              <a:t> в Великой Отечественной Войне»</a:t>
            </a:r>
            <a:endParaRPr lang="ru-RU" dirty="0"/>
          </a:p>
        </p:txBody>
      </p:sp>
      <p:pic>
        <p:nvPicPr>
          <p:cNvPr id="5" name="kraevedcheskiy_kvest (1)">
            <a:hlinkClick r:id="" action="ppaction://media"/>
            <a:extLst>
              <a:ext uri="{FF2B5EF4-FFF2-40B4-BE49-F238E27FC236}">
                <a16:creationId xmlns:a16="http://schemas.microsoft.com/office/drawing/2014/main" id="{FF7D279D-3161-AD93-5DCF-FF8D3FABAAB3}"/>
              </a:ext>
            </a:extLst>
          </p:cNvPr>
          <p:cNvPicPr>
            <a:picLocks noGrp="1" noChangeAspect="1"/>
          </p:cNvPicPr>
          <p:nvPr>
            <p:ph idx="1"/>
            <a:audioFile r:link="rId1"/>
            <p:extLst>
              <p:ext uri="{DAA4B4D4-6D71-4841-9C94-3DE7FCFB9230}">
                <p14:media xmlns:p14="http://schemas.microsoft.com/office/powerpoint/2010/main" r:embed="rId2">
                  <p14:trim st="24950" end="370614.715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870194" y="5605982"/>
            <a:ext cx="609600" cy="609600"/>
          </a:xfrm>
        </p:spPr>
      </p:pic>
      <p:pic>
        <p:nvPicPr>
          <p:cNvPr id="6" name="Picture 4" descr="Profile for Кошкинский район Самарской области">
            <a:extLst>
              <a:ext uri="{FF2B5EF4-FFF2-40B4-BE49-F238E27FC236}">
                <a16:creationId xmlns:a16="http://schemas.microsoft.com/office/drawing/2014/main" id="{EEE81FDF-65E3-22AF-945F-8A188057E7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573" y="84138"/>
            <a:ext cx="3213101" cy="321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5">
            <a:extLst>
              <a:ext uri="{FF2B5EF4-FFF2-40B4-BE49-F238E27FC236}">
                <a16:creationId xmlns:a16="http://schemas.microsoft.com/office/drawing/2014/main" id="{B40A9F37-5E11-0046-0E32-16E4EB9C54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3325" y="0"/>
            <a:ext cx="5160475" cy="2814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1" descr="лента11">
            <a:extLst>
              <a:ext uri="{FF2B5EF4-FFF2-40B4-BE49-F238E27FC236}">
                <a16:creationId xmlns:a16="http://schemas.microsoft.com/office/drawing/2014/main" id="{BEEB7F31-DA11-41B3-B25A-9BF774B2F8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728" y="6027399"/>
            <a:ext cx="11293349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84109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spd="slow" advClick="0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561AB2-7D87-433D-5152-794310FC6F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C567E28-38B6-C7B1-8DEF-07DE9B83383C}"/>
              </a:ext>
            </a:extLst>
          </p:cNvPr>
          <p:cNvSpPr txBox="1"/>
          <p:nvPr/>
        </p:nvSpPr>
        <p:spPr>
          <a:xfrm>
            <a:off x="3465214" y="73799"/>
            <a:ext cx="609750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alt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 Парада Победы                                                      в Москве 24 июня 1945 года</a:t>
            </a:r>
            <a:endParaRPr lang="ru-RU" sz="2800" dirty="0"/>
          </a:p>
        </p:txBody>
      </p:sp>
      <p:pic>
        <p:nvPicPr>
          <p:cNvPr id="6" name="Picture 41" descr="лента11">
            <a:extLst>
              <a:ext uri="{FF2B5EF4-FFF2-40B4-BE49-F238E27FC236}">
                <a16:creationId xmlns:a16="http://schemas.microsoft.com/office/drawing/2014/main" id="{718FCD04-48E2-57FC-19AA-9A3229C85F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45" y="6222152"/>
            <a:ext cx="11293349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4">
            <a:extLst>
              <a:ext uri="{FF2B5EF4-FFF2-40B4-BE49-F238E27FC236}">
                <a16:creationId xmlns:a16="http://schemas.microsoft.com/office/drawing/2014/main" id="{A025F844-2E0E-2C22-7427-C6524D69E2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4891" y="940639"/>
            <a:ext cx="3618627" cy="4865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2" descr="аринин.jpg">
            <a:extLst>
              <a:ext uri="{FF2B5EF4-FFF2-40B4-BE49-F238E27FC236}">
                <a16:creationId xmlns:a16="http://schemas.microsoft.com/office/drawing/2014/main" id="{F2CABC3D-1F68-2CAB-AE0F-FF24E8D21D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4968" y="932548"/>
            <a:ext cx="3400600" cy="483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241661B-5FC9-D54E-98E8-5E784112C589}"/>
              </a:ext>
            </a:extLst>
          </p:cNvPr>
          <p:cNvSpPr txBox="1"/>
          <p:nvPr/>
        </p:nvSpPr>
        <p:spPr>
          <a:xfrm>
            <a:off x="5874119" y="5814369"/>
            <a:ext cx="494319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altLang="ru-RU" sz="1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Есьмуков</a:t>
            </a:r>
            <a:r>
              <a:rPr lang="ru-RU" altLang="ru-RU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Илья Ильич</a:t>
            </a:r>
            <a:br>
              <a:rPr lang="ru-RU" altLang="ru-RU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altLang="ru-RU" sz="18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39DF0AC-51C3-B194-5DC2-DA589598DD83}"/>
              </a:ext>
            </a:extLst>
          </p:cNvPr>
          <p:cNvSpPr txBox="1"/>
          <p:nvPr/>
        </p:nvSpPr>
        <p:spPr>
          <a:xfrm>
            <a:off x="1655900" y="5814369"/>
            <a:ext cx="36186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alt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Аринин Александр Егорович 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13" name="kraevedcheskiy_kvest (1)">
            <a:hlinkClick r:id="" action="ppaction://media"/>
            <a:extLst>
              <a:ext uri="{FF2B5EF4-FFF2-40B4-BE49-F238E27FC236}">
                <a16:creationId xmlns:a16="http://schemas.microsoft.com/office/drawing/2014/main" id="{657B687B-89B6-D35A-F2BC-F2A95250EF8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38784" end="47232.7156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15994" y="551201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1760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5290"/>
    </mc:Choice>
    <mc:Fallback>
      <p:transition spd="slow" advClick="0" advTm="152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8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E0CDD0-1BE1-20B0-A103-C3AFA7665D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E020E51-9C80-F609-E01B-52ACC14C2F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A4329F6-7312-E816-5F03-6980F62613CA}"/>
              </a:ext>
            </a:extLst>
          </p:cNvPr>
          <p:cNvSpPr txBox="1"/>
          <p:nvPr/>
        </p:nvSpPr>
        <p:spPr>
          <a:xfrm>
            <a:off x="4424882" y="72737"/>
            <a:ext cx="609750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alt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Тыл- фронту</a:t>
            </a:r>
            <a:endParaRPr lang="ru-RU" sz="3200" dirty="0"/>
          </a:p>
        </p:txBody>
      </p:sp>
      <p:pic>
        <p:nvPicPr>
          <p:cNvPr id="6" name="Picture 41" descr="лента11">
            <a:extLst>
              <a:ext uri="{FF2B5EF4-FFF2-40B4-BE49-F238E27FC236}">
                <a16:creationId xmlns:a16="http://schemas.microsoft.com/office/drawing/2014/main" id="{27C3DA7F-EEE8-1EAC-67BA-11D06EFE87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45" y="6222152"/>
            <a:ext cx="11293349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 descr="Picture background">
            <a:extLst>
              <a:ext uri="{FF2B5EF4-FFF2-40B4-BE49-F238E27FC236}">
                <a16:creationId xmlns:a16="http://schemas.microsoft.com/office/drawing/2014/main" id="{6D4A00E8-1547-ABA1-2E5A-2BD6F60FEE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2" t="24345" r="4718" b="5412"/>
          <a:stretch>
            <a:fillRect/>
          </a:stretch>
        </p:blipFill>
        <p:spPr bwMode="auto">
          <a:xfrm>
            <a:off x="1222218" y="836613"/>
            <a:ext cx="8700380" cy="5099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kraevedcheskiy_kvest (1)">
            <a:hlinkClick r:id="" action="ppaction://media"/>
            <a:extLst>
              <a:ext uri="{FF2B5EF4-FFF2-40B4-BE49-F238E27FC236}">
                <a16:creationId xmlns:a16="http://schemas.microsoft.com/office/drawing/2014/main" id="{7EC2D264-5F5C-848B-4D5E-59704DBD7AC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54067" end="27606.715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15994" y="551201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821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8B66CB-6944-FE9C-9D15-7F9DABD26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0C0AD74-9E4F-F7D7-2DDD-7935CE0432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384DF56-B0BB-294F-0BA5-2879261E2020}"/>
              </a:ext>
            </a:extLst>
          </p:cNvPr>
          <p:cNvSpPr txBox="1"/>
          <p:nvPr/>
        </p:nvSpPr>
        <p:spPr>
          <a:xfrm>
            <a:off x="4424882" y="72737"/>
            <a:ext cx="609750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alt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Тыл- фронту</a:t>
            </a:r>
            <a:endParaRPr lang="ru-RU" sz="3200" dirty="0"/>
          </a:p>
        </p:txBody>
      </p:sp>
      <p:pic>
        <p:nvPicPr>
          <p:cNvPr id="5" name="Picture 41" descr="лента11">
            <a:extLst>
              <a:ext uri="{FF2B5EF4-FFF2-40B4-BE49-F238E27FC236}">
                <a16:creationId xmlns:a16="http://schemas.microsoft.com/office/drawing/2014/main" id="{6998599E-4364-60B0-4C96-55709FBCCB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45" y="6222152"/>
            <a:ext cx="11293349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Picture background">
            <a:extLst>
              <a:ext uri="{FF2B5EF4-FFF2-40B4-BE49-F238E27FC236}">
                <a16:creationId xmlns:a16="http://schemas.microsoft.com/office/drawing/2014/main" id="{445000DF-4848-ED3D-2DB1-D114CDD300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80"/>
          <a:stretch>
            <a:fillRect/>
          </a:stretch>
        </p:blipFill>
        <p:spPr bwMode="auto">
          <a:xfrm>
            <a:off x="1669610" y="657512"/>
            <a:ext cx="8190620" cy="529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kraevedcheskiy_kvest (1)">
            <a:hlinkClick r:id="" action="ppaction://media"/>
            <a:extLst>
              <a:ext uri="{FF2B5EF4-FFF2-40B4-BE49-F238E27FC236}">
                <a16:creationId xmlns:a16="http://schemas.microsoft.com/office/drawing/2014/main" id="{522DA0C0-6945-CB12-685D-8BE12A02B9C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73693" end="0.715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15994" y="551201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8676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7600"/>
    </mc:Choice>
    <mc:Fallback>
      <p:transition spd="slow" advClick="0" advTm="276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0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AA8F0A-B982-1F1C-C89A-599046A122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319" y="3285921"/>
            <a:ext cx="10515600" cy="1325563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C00000"/>
                </a:solidFill>
              </a:rPr>
              <a:t>Ваша задача-с помощью азбуки Морзе расшифровать сообщение.</a:t>
            </a:r>
          </a:p>
        </p:txBody>
      </p:sp>
      <p:pic>
        <p:nvPicPr>
          <p:cNvPr id="4" name="Picture 41" descr="лента11">
            <a:extLst>
              <a:ext uri="{FF2B5EF4-FFF2-40B4-BE49-F238E27FC236}">
                <a16:creationId xmlns:a16="http://schemas.microsoft.com/office/drawing/2014/main" id="{B083238F-ADCF-56B7-82DC-E227294E07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45" y="6222152"/>
            <a:ext cx="11293349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Profile for Кошкинский район Самарской области">
            <a:extLst>
              <a:ext uri="{FF2B5EF4-FFF2-40B4-BE49-F238E27FC236}">
                <a16:creationId xmlns:a16="http://schemas.microsoft.com/office/drawing/2014/main" id="{94E7A2ED-CB12-2277-FCD9-8BD6262492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573" y="84138"/>
            <a:ext cx="3213101" cy="321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114C09C-AB07-36B5-C3EA-AEF0C03736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3325" y="0"/>
            <a:ext cx="5160475" cy="2814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81211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4BB62A-0C35-E063-F612-2C627D71B3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857ACA-5049-C355-A3B1-E11F7E3A8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2208" y="181069"/>
            <a:ext cx="7560156" cy="69215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200" b="1" dirty="0">
                <a:solidFill>
                  <a:srgbClr val="C00000"/>
                </a:solidFill>
              </a:rPr>
              <a:t>Ваша задача-с помощью азбуки Морзе</a:t>
            </a:r>
            <a:br>
              <a:rPr lang="ru-RU" sz="2200" b="1" dirty="0">
                <a:solidFill>
                  <a:srgbClr val="C00000"/>
                </a:solidFill>
              </a:rPr>
            </a:br>
            <a:r>
              <a:rPr lang="ru-RU" sz="2200" b="1" dirty="0">
                <a:solidFill>
                  <a:srgbClr val="C00000"/>
                </a:solidFill>
              </a:rPr>
              <a:t> расшифровать сообщение</a:t>
            </a:r>
            <a:r>
              <a:rPr lang="ru-RU" b="1" dirty="0">
                <a:solidFill>
                  <a:srgbClr val="C00000"/>
                </a:solidFill>
              </a:rPr>
              <a:t>.</a:t>
            </a:r>
          </a:p>
        </p:txBody>
      </p:sp>
      <p:pic>
        <p:nvPicPr>
          <p:cNvPr id="4" name="Picture 41" descr="лента11">
            <a:extLst>
              <a:ext uri="{FF2B5EF4-FFF2-40B4-BE49-F238E27FC236}">
                <a16:creationId xmlns:a16="http://schemas.microsoft.com/office/drawing/2014/main" id="{2506FCB8-BB78-48C5-CEDA-63EC9D16D3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45" y="6222152"/>
            <a:ext cx="11293349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Profile for Кошкинский район Самарской области">
            <a:extLst>
              <a:ext uri="{FF2B5EF4-FFF2-40B4-BE49-F238E27FC236}">
                <a16:creationId xmlns:a16="http://schemas.microsoft.com/office/drawing/2014/main" id="{F570A6AE-C4CC-26AC-2229-70D219E653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573" y="84138"/>
            <a:ext cx="1987473" cy="1987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F4E4CD0-9D7E-448E-6EFE-228327B285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1573" y="31860"/>
            <a:ext cx="2798275" cy="1526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2" name="Picture 2" descr="Азбука Морзе">
            <a:extLst>
              <a:ext uri="{FF2B5EF4-FFF2-40B4-BE49-F238E27FC236}">
                <a16:creationId xmlns:a16="http://schemas.microsoft.com/office/drawing/2014/main" id="{CADC127C-019F-4A50-2C82-ECFDA1514A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0231" y="1083539"/>
            <a:ext cx="7560157" cy="4959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п">
            <a:hlinkClick r:id="" action="ppaction://media"/>
            <a:extLst>
              <a:ext uri="{FF2B5EF4-FFF2-40B4-BE49-F238E27FC236}">
                <a16:creationId xmlns:a16="http://schemas.microsoft.com/office/drawing/2014/main" id="{F39356D4-38BD-BB53-4E67-A4939BB9CC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026969" y="2844974"/>
            <a:ext cx="609600" cy="609600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D8BDE69-7B68-7C64-533D-82BE2CD03456}"/>
              </a:ext>
            </a:extLst>
          </p:cNvPr>
          <p:cNvSpPr/>
          <p:nvPr/>
        </p:nvSpPr>
        <p:spPr>
          <a:xfrm>
            <a:off x="9281566" y="1973674"/>
            <a:ext cx="2100406" cy="69215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C00000"/>
                </a:solidFill>
              </a:rPr>
              <a:t>Нажмите для прослушивания первой буквы</a:t>
            </a:r>
          </a:p>
        </p:txBody>
      </p:sp>
      <p:sp>
        <p:nvSpPr>
          <p:cNvPr id="9" name="Стрелка: вправо 8">
            <a:hlinkClick r:id="rId9" action="ppaction://hlinksldjump"/>
            <a:extLst>
              <a:ext uri="{FF2B5EF4-FFF2-40B4-BE49-F238E27FC236}">
                <a16:creationId xmlns:a16="http://schemas.microsoft.com/office/drawing/2014/main" id="{E690FFC2-C3EB-091B-5E94-23BE6673B85A}"/>
              </a:ext>
            </a:extLst>
          </p:cNvPr>
          <p:cNvSpPr/>
          <p:nvPr/>
        </p:nvSpPr>
        <p:spPr>
          <a:xfrm>
            <a:off x="9071573" y="5236143"/>
            <a:ext cx="2680873" cy="53831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Следующая буква</a:t>
            </a:r>
          </a:p>
        </p:txBody>
      </p:sp>
    </p:spTree>
    <p:extLst>
      <p:ext uri="{BB962C8B-B14F-4D97-AF65-F5344CB8AC3E}">
        <p14:creationId xmlns:p14="http://schemas.microsoft.com/office/powerpoint/2010/main" val="21067833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23D0B6-F184-67CA-0F18-2A743FBB32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EDC4AE-432C-BD1A-5494-38360A3B6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2208" y="181069"/>
            <a:ext cx="7560156" cy="69215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200" b="1" dirty="0">
                <a:solidFill>
                  <a:srgbClr val="C00000"/>
                </a:solidFill>
              </a:rPr>
              <a:t>Ваша задача-с помощью азбуки Морзе</a:t>
            </a:r>
            <a:br>
              <a:rPr lang="ru-RU" sz="2200" b="1" dirty="0">
                <a:solidFill>
                  <a:srgbClr val="C00000"/>
                </a:solidFill>
              </a:rPr>
            </a:br>
            <a:r>
              <a:rPr lang="ru-RU" sz="2200" b="1" dirty="0">
                <a:solidFill>
                  <a:srgbClr val="C00000"/>
                </a:solidFill>
              </a:rPr>
              <a:t> расшифровать сообщение</a:t>
            </a:r>
            <a:r>
              <a:rPr lang="ru-RU" b="1" dirty="0">
                <a:solidFill>
                  <a:srgbClr val="C00000"/>
                </a:solidFill>
              </a:rPr>
              <a:t>.</a:t>
            </a:r>
          </a:p>
        </p:txBody>
      </p:sp>
      <p:pic>
        <p:nvPicPr>
          <p:cNvPr id="4" name="Picture 41" descr="лента11">
            <a:extLst>
              <a:ext uri="{FF2B5EF4-FFF2-40B4-BE49-F238E27FC236}">
                <a16:creationId xmlns:a16="http://schemas.microsoft.com/office/drawing/2014/main" id="{D358E1E3-A212-E665-BF51-FC01BC6212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45" y="6222152"/>
            <a:ext cx="11293349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Profile for Кошкинский район Самарской области">
            <a:extLst>
              <a:ext uri="{FF2B5EF4-FFF2-40B4-BE49-F238E27FC236}">
                <a16:creationId xmlns:a16="http://schemas.microsoft.com/office/drawing/2014/main" id="{90CA1CE3-380B-A5D6-69B8-1331B2FD5B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573" y="84138"/>
            <a:ext cx="1987473" cy="1987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E57950C-733B-CA82-E449-48FEE42657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1573" y="31860"/>
            <a:ext cx="2798275" cy="1526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2" name="Picture 2" descr="Азбука Морзе">
            <a:extLst>
              <a:ext uri="{FF2B5EF4-FFF2-40B4-BE49-F238E27FC236}">
                <a16:creationId xmlns:a16="http://schemas.microsoft.com/office/drawing/2014/main" id="{311DF6CA-F423-F2DC-BA97-460C9CC3AD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0231" y="1083539"/>
            <a:ext cx="7560157" cy="4959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A642DF3-BC99-B396-4147-FB7FC151179C}"/>
              </a:ext>
            </a:extLst>
          </p:cNvPr>
          <p:cNvSpPr/>
          <p:nvPr/>
        </p:nvSpPr>
        <p:spPr>
          <a:xfrm>
            <a:off x="9281566" y="1973674"/>
            <a:ext cx="2100406" cy="69215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C00000"/>
                </a:solidFill>
              </a:rPr>
              <a:t>Нажмите для прослушивания второй буквы</a:t>
            </a:r>
          </a:p>
        </p:txBody>
      </p:sp>
      <p:pic>
        <p:nvPicPr>
          <p:cNvPr id="8" name="а">
            <a:hlinkClick r:id="" action="ppaction://media"/>
            <a:extLst>
              <a:ext uri="{FF2B5EF4-FFF2-40B4-BE49-F238E27FC236}">
                <a16:creationId xmlns:a16="http://schemas.microsoft.com/office/drawing/2014/main" id="{BF5B60AC-B574-C72C-7470-890CA8918D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026969" y="2975327"/>
            <a:ext cx="609600" cy="609600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9" name="Стрелка: вправо 8">
            <a:hlinkClick r:id="rId9" action="ppaction://hlinksldjump"/>
            <a:extLst>
              <a:ext uri="{FF2B5EF4-FFF2-40B4-BE49-F238E27FC236}">
                <a16:creationId xmlns:a16="http://schemas.microsoft.com/office/drawing/2014/main" id="{A3420944-E245-1845-5C0A-350770F4067D}"/>
              </a:ext>
            </a:extLst>
          </p:cNvPr>
          <p:cNvSpPr/>
          <p:nvPr/>
        </p:nvSpPr>
        <p:spPr>
          <a:xfrm>
            <a:off x="9071573" y="5236143"/>
            <a:ext cx="2680873" cy="53831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Следующая буква</a:t>
            </a:r>
          </a:p>
        </p:txBody>
      </p:sp>
    </p:spTree>
    <p:extLst>
      <p:ext uri="{BB962C8B-B14F-4D97-AF65-F5344CB8AC3E}">
        <p14:creationId xmlns:p14="http://schemas.microsoft.com/office/powerpoint/2010/main" val="26377176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73ECFA-8C50-33DF-B16C-78BC09A458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F18B18-CE6A-F11D-7DC0-A66398E72D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2208" y="181069"/>
            <a:ext cx="7560156" cy="69215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200" b="1" dirty="0">
                <a:solidFill>
                  <a:srgbClr val="C00000"/>
                </a:solidFill>
              </a:rPr>
              <a:t>Ваша задача-с помощью азбуки Морзе</a:t>
            </a:r>
            <a:br>
              <a:rPr lang="ru-RU" sz="2200" b="1" dirty="0">
                <a:solidFill>
                  <a:srgbClr val="C00000"/>
                </a:solidFill>
              </a:rPr>
            </a:br>
            <a:r>
              <a:rPr lang="ru-RU" sz="2200" b="1" dirty="0">
                <a:solidFill>
                  <a:srgbClr val="C00000"/>
                </a:solidFill>
              </a:rPr>
              <a:t> расшифровать сообщение</a:t>
            </a:r>
            <a:r>
              <a:rPr lang="ru-RU" b="1" dirty="0">
                <a:solidFill>
                  <a:srgbClr val="C00000"/>
                </a:solidFill>
              </a:rPr>
              <a:t>.</a:t>
            </a:r>
          </a:p>
        </p:txBody>
      </p:sp>
      <p:pic>
        <p:nvPicPr>
          <p:cNvPr id="4" name="Picture 41" descr="лента11">
            <a:extLst>
              <a:ext uri="{FF2B5EF4-FFF2-40B4-BE49-F238E27FC236}">
                <a16:creationId xmlns:a16="http://schemas.microsoft.com/office/drawing/2014/main" id="{5FB8E7F8-EB85-BA91-D26A-16CFD873B9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45" y="6222152"/>
            <a:ext cx="11293349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Profile for Кошкинский район Самарской области">
            <a:extLst>
              <a:ext uri="{FF2B5EF4-FFF2-40B4-BE49-F238E27FC236}">
                <a16:creationId xmlns:a16="http://schemas.microsoft.com/office/drawing/2014/main" id="{A0EF365C-DE3B-E679-ACA5-B20DC5DFCE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573" y="84138"/>
            <a:ext cx="1987473" cy="1987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68920F8-A5DA-4A27-C3B8-5F201E4A65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1573" y="31860"/>
            <a:ext cx="2798275" cy="1526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2" name="Picture 2" descr="Азбука Морзе">
            <a:extLst>
              <a:ext uri="{FF2B5EF4-FFF2-40B4-BE49-F238E27FC236}">
                <a16:creationId xmlns:a16="http://schemas.microsoft.com/office/drawing/2014/main" id="{99A250BC-1502-1B37-1A8A-625951DEF0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0231" y="1083539"/>
            <a:ext cx="7560157" cy="4959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AC4D4728-742A-85F9-9225-FC8043BDAA5F}"/>
              </a:ext>
            </a:extLst>
          </p:cNvPr>
          <p:cNvSpPr/>
          <p:nvPr/>
        </p:nvSpPr>
        <p:spPr>
          <a:xfrm>
            <a:off x="9281566" y="1973674"/>
            <a:ext cx="2100406" cy="69215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C00000"/>
                </a:solidFill>
              </a:rPr>
              <a:t>Нажмите для прослушивания третьей буквы</a:t>
            </a:r>
          </a:p>
        </p:txBody>
      </p:sp>
      <p:pic>
        <p:nvPicPr>
          <p:cNvPr id="8" name="м">
            <a:hlinkClick r:id="" action="ppaction://media"/>
            <a:extLst>
              <a:ext uri="{FF2B5EF4-FFF2-40B4-BE49-F238E27FC236}">
                <a16:creationId xmlns:a16="http://schemas.microsoft.com/office/drawing/2014/main" id="{02F5AE8D-6EB5-29C6-ECB8-12EA7405DD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035518" y="3031282"/>
            <a:ext cx="609600" cy="609600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9" name="Стрелка: вправо 8">
            <a:hlinkClick r:id="rId9" action="ppaction://hlinksldjump"/>
            <a:extLst>
              <a:ext uri="{FF2B5EF4-FFF2-40B4-BE49-F238E27FC236}">
                <a16:creationId xmlns:a16="http://schemas.microsoft.com/office/drawing/2014/main" id="{089E5E8B-F724-80E1-F066-2051E2733335}"/>
              </a:ext>
            </a:extLst>
          </p:cNvPr>
          <p:cNvSpPr/>
          <p:nvPr/>
        </p:nvSpPr>
        <p:spPr>
          <a:xfrm>
            <a:off x="9071573" y="5236143"/>
            <a:ext cx="2680873" cy="53831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Следующая буква</a:t>
            </a:r>
          </a:p>
        </p:txBody>
      </p:sp>
    </p:spTree>
    <p:extLst>
      <p:ext uri="{BB962C8B-B14F-4D97-AF65-F5344CB8AC3E}">
        <p14:creationId xmlns:p14="http://schemas.microsoft.com/office/powerpoint/2010/main" val="35717049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DCDF1B-22D1-C254-A108-7E71400866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48A18F-2411-E312-C4C7-9BEEC144F6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2208" y="181069"/>
            <a:ext cx="7560156" cy="69215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200" b="1" dirty="0">
                <a:solidFill>
                  <a:srgbClr val="C00000"/>
                </a:solidFill>
              </a:rPr>
              <a:t>Ваша задача-с помощью азбуки Морзе</a:t>
            </a:r>
            <a:br>
              <a:rPr lang="ru-RU" sz="2200" b="1" dirty="0">
                <a:solidFill>
                  <a:srgbClr val="C00000"/>
                </a:solidFill>
              </a:rPr>
            </a:br>
            <a:r>
              <a:rPr lang="ru-RU" sz="2200" b="1" dirty="0">
                <a:solidFill>
                  <a:srgbClr val="C00000"/>
                </a:solidFill>
              </a:rPr>
              <a:t> расшифровать сообщение</a:t>
            </a:r>
            <a:r>
              <a:rPr lang="ru-RU" b="1" dirty="0">
                <a:solidFill>
                  <a:srgbClr val="C00000"/>
                </a:solidFill>
              </a:rPr>
              <a:t>.</a:t>
            </a:r>
          </a:p>
        </p:txBody>
      </p:sp>
      <p:pic>
        <p:nvPicPr>
          <p:cNvPr id="4" name="Picture 41" descr="лента11">
            <a:extLst>
              <a:ext uri="{FF2B5EF4-FFF2-40B4-BE49-F238E27FC236}">
                <a16:creationId xmlns:a16="http://schemas.microsoft.com/office/drawing/2014/main" id="{E36BE19D-7FF2-F4B1-A0FD-7272FD5C8D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45" y="6222152"/>
            <a:ext cx="11293349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Profile for Кошкинский район Самарской области">
            <a:extLst>
              <a:ext uri="{FF2B5EF4-FFF2-40B4-BE49-F238E27FC236}">
                <a16:creationId xmlns:a16="http://schemas.microsoft.com/office/drawing/2014/main" id="{14F705EE-D31A-82E2-0776-4279EBE0F1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573" y="84138"/>
            <a:ext cx="1987473" cy="1987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C3CCF55-F11C-C15D-CDA3-6DF3D6E186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1573" y="31860"/>
            <a:ext cx="2798275" cy="1526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2" name="Picture 2" descr="Азбука Морзе">
            <a:extLst>
              <a:ext uri="{FF2B5EF4-FFF2-40B4-BE49-F238E27FC236}">
                <a16:creationId xmlns:a16="http://schemas.microsoft.com/office/drawing/2014/main" id="{87B70042-E0E6-DF4B-DAA9-123C76E8F2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0231" y="1083539"/>
            <a:ext cx="7560157" cy="4959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875179B9-B035-83E4-BC1F-57D95EA5149A}"/>
              </a:ext>
            </a:extLst>
          </p:cNvPr>
          <p:cNvSpPr/>
          <p:nvPr/>
        </p:nvSpPr>
        <p:spPr>
          <a:xfrm>
            <a:off x="9281566" y="1973674"/>
            <a:ext cx="2100406" cy="69215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C00000"/>
                </a:solidFill>
              </a:rPr>
              <a:t>Нажмите для прослушивания четвёртой буквы</a:t>
            </a:r>
          </a:p>
        </p:txBody>
      </p:sp>
      <p:pic>
        <p:nvPicPr>
          <p:cNvPr id="8" name="я">
            <a:hlinkClick r:id="" action="ppaction://media"/>
            <a:extLst>
              <a:ext uri="{FF2B5EF4-FFF2-40B4-BE49-F238E27FC236}">
                <a16:creationId xmlns:a16="http://schemas.microsoft.com/office/drawing/2014/main" id="{5777537A-2E2B-A876-AA74-8F6D6584E2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165910" y="3081580"/>
            <a:ext cx="609600" cy="6096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  <p:sp>
        <p:nvSpPr>
          <p:cNvPr id="9" name="Стрелка: вправо 8">
            <a:hlinkClick r:id="rId9" action="ppaction://hlinksldjump"/>
            <a:extLst>
              <a:ext uri="{FF2B5EF4-FFF2-40B4-BE49-F238E27FC236}">
                <a16:creationId xmlns:a16="http://schemas.microsoft.com/office/drawing/2014/main" id="{BDD827C8-28D5-E0BF-71E6-9A8CB1A6111F}"/>
              </a:ext>
            </a:extLst>
          </p:cNvPr>
          <p:cNvSpPr/>
          <p:nvPr/>
        </p:nvSpPr>
        <p:spPr>
          <a:xfrm>
            <a:off x="9071573" y="5236143"/>
            <a:ext cx="2680873" cy="53831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Следующая буква</a:t>
            </a:r>
          </a:p>
        </p:txBody>
      </p:sp>
    </p:spTree>
    <p:extLst>
      <p:ext uri="{BB962C8B-B14F-4D97-AF65-F5344CB8AC3E}">
        <p14:creationId xmlns:p14="http://schemas.microsoft.com/office/powerpoint/2010/main" val="33289585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F47AA5-0B77-5055-5605-6750AAB083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A235C2-3AB9-C5FD-0B4A-674F83747F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2208" y="181069"/>
            <a:ext cx="7560156" cy="69215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200" b="1" dirty="0">
                <a:solidFill>
                  <a:srgbClr val="C00000"/>
                </a:solidFill>
              </a:rPr>
              <a:t>Ваша задача-с помощью азбуки Морзе</a:t>
            </a:r>
            <a:br>
              <a:rPr lang="ru-RU" sz="2200" b="1" dirty="0">
                <a:solidFill>
                  <a:srgbClr val="C00000"/>
                </a:solidFill>
              </a:rPr>
            </a:br>
            <a:r>
              <a:rPr lang="ru-RU" sz="2200" b="1" dirty="0">
                <a:solidFill>
                  <a:srgbClr val="C00000"/>
                </a:solidFill>
              </a:rPr>
              <a:t> расшифровать сообщение</a:t>
            </a:r>
            <a:r>
              <a:rPr lang="ru-RU" b="1" dirty="0">
                <a:solidFill>
                  <a:srgbClr val="C00000"/>
                </a:solidFill>
              </a:rPr>
              <a:t>.</a:t>
            </a:r>
          </a:p>
        </p:txBody>
      </p:sp>
      <p:pic>
        <p:nvPicPr>
          <p:cNvPr id="4" name="Picture 41" descr="лента11">
            <a:extLst>
              <a:ext uri="{FF2B5EF4-FFF2-40B4-BE49-F238E27FC236}">
                <a16:creationId xmlns:a16="http://schemas.microsoft.com/office/drawing/2014/main" id="{A908D955-E5EB-75E3-328F-6156C3F402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45" y="6222152"/>
            <a:ext cx="11293349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Profile for Кошкинский район Самарской области">
            <a:extLst>
              <a:ext uri="{FF2B5EF4-FFF2-40B4-BE49-F238E27FC236}">
                <a16:creationId xmlns:a16="http://schemas.microsoft.com/office/drawing/2014/main" id="{92AC5EDE-ADC9-CED7-3D01-CA933750F2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573" y="84138"/>
            <a:ext cx="1987473" cy="1987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4C168FE-B1BD-37F4-057D-D984435A82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1573" y="31860"/>
            <a:ext cx="2798275" cy="1526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2" name="Picture 2" descr="Азбука Морзе">
            <a:extLst>
              <a:ext uri="{FF2B5EF4-FFF2-40B4-BE49-F238E27FC236}">
                <a16:creationId xmlns:a16="http://schemas.microsoft.com/office/drawing/2014/main" id="{7615E783-E749-8371-6619-5F8A8A88D0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0231" y="1083539"/>
            <a:ext cx="7560157" cy="4959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1282CF72-7B5E-85BF-1F44-6F7086E7FACC}"/>
              </a:ext>
            </a:extLst>
          </p:cNvPr>
          <p:cNvSpPr/>
          <p:nvPr/>
        </p:nvSpPr>
        <p:spPr>
          <a:xfrm>
            <a:off x="9281566" y="1973674"/>
            <a:ext cx="2100406" cy="69215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C00000"/>
                </a:solidFill>
              </a:rPr>
              <a:t>Нажмите для прослушивания пятой буквы</a:t>
            </a:r>
          </a:p>
        </p:txBody>
      </p:sp>
      <p:pic>
        <p:nvPicPr>
          <p:cNvPr id="8" name="т">
            <a:hlinkClick r:id="" action="ppaction://media"/>
            <a:extLst>
              <a:ext uri="{FF2B5EF4-FFF2-40B4-BE49-F238E27FC236}">
                <a16:creationId xmlns:a16="http://schemas.microsoft.com/office/drawing/2014/main" id="{3847587F-ECEE-6A29-05B8-C9C6066591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026969" y="2975635"/>
            <a:ext cx="609600" cy="609600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9" name="Стрелка: вправо 8">
            <a:hlinkClick r:id="rId9" action="ppaction://hlinksldjump"/>
            <a:extLst>
              <a:ext uri="{FF2B5EF4-FFF2-40B4-BE49-F238E27FC236}">
                <a16:creationId xmlns:a16="http://schemas.microsoft.com/office/drawing/2014/main" id="{5D5BCB06-451C-DF9B-C85E-D2533625F17A}"/>
              </a:ext>
            </a:extLst>
          </p:cNvPr>
          <p:cNvSpPr/>
          <p:nvPr/>
        </p:nvSpPr>
        <p:spPr>
          <a:xfrm>
            <a:off x="9071573" y="5236143"/>
            <a:ext cx="2680873" cy="53831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Следующая буква</a:t>
            </a:r>
          </a:p>
        </p:txBody>
      </p:sp>
    </p:spTree>
    <p:extLst>
      <p:ext uri="{BB962C8B-B14F-4D97-AF65-F5344CB8AC3E}">
        <p14:creationId xmlns:p14="http://schemas.microsoft.com/office/powerpoint/2010/main" val="42585403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08239B-2FE1-0262-25CB-F9E10287C7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E35685-5F76-1DE2-5707-7B4B4167D1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2208" y="181069"/>
            <a:ext cx="7560156" cy="69215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200" b="1" dirty="0">
                <a:solidFill>
                  <a:srgbClr val="C00000"/>
                </a:solidFill>
              </a:rPr>
              <a:t>Ваша задача-с помощью азбуки Морзе</a:t>
            </a:r>
            <a:br>
              <a:rPr lang="ru-RU" sz="2200" b="1" dirty="0">
                <a:solidFill>
                  <a:srgbClr val="C00000"/>
                </a:solidFill>
              </a:rPr>
            </a:br>
            <a:r>
              <a:rPr lang="ru-RU" sz="2200" b="1" dirty="0">
                <a:solidFill>
                  <a:srgbClr val="C00000"/>
                </a:solidFill>
              </a:rPr>
              <a:t> расшифровать сообщение</a:t>
            </a:r>
            <a:r>
              <a:rPr lang="ru-RU" b="1" dirty="0">
                <a:solidFill>
                  <a:srgbClr val="C00000"/>
                </a:solidFill>
              </a:rPr>
              <a:t>.</a:t>
            </a:r>
          </a:p>
        </p:txBody>
      </p:sp>
      <p:pic>
        <p:nvPicPr>
          <p:cNvPr id="4" name="Picture 41" descr="лента11">
            <a:extLst>
              <a:ext uri="{FF2B5EF4-FFF2-40B4-BE49-F238E27FC236}">
                <a16:creationId xmlns:a16="http://schemas.microsoft.com/office/drawing/2014/main" id="{6739AA1A-DC4D-9B36-A93D-554C15AF66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45" y="6222152"/>
            <a:ext cx="11293349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Profile for Кошкинский район Самарской области">
            <a:extLst>
              <a:ext uri="{FF2B5EF4-FFF2-40B4-BE49-F238E27FC236}">
                <a16:creationId xmlns:a16="http://schemas.microsoft.com/office/drawing/2014/main" id="{193EBAB3-D41B-0FBB-DABE-2A18087C30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573" y="84138"/>
            <a:ext cx="1987473" cy="1987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F2273DD-4B83-0993-EB5F-7BFA44E33C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1573" y="31860"/>
            <a:ext cx="2798275" cy="1526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2" name="Picture 2" descr="Азбука Морзе">
            <a:extLst>
              <a:ext uri="{FF2B5EF4-FFF2-40B4-BE49-F238E27FC236}">
                <a16:creationId xmlns:a16="http://schemas.microsoft.com/office/drawing/2014/main" id="{174E401F-B5D7-906F-D419-9F86235A08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0231" y="1083539"/>
            <a:ext cx="7560157" cy="4959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F75E5DB3-CDFC-7AD4-4A08-948C1B7F0328}"/>
              </a:ext>
            </a:extLst>
          </p:cNvPr>
          <p:cNvSpPr/>
          <p:nvPr/>
        </p:nvSpPr>
        <p:spPr>
          <a:xfrm>
            <a:off x="9281566" y="1973674"/>
            <a:ext cx="2100406" cy="69215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C00000"/>
                </a:solidFill>
              </a:rPr>
              <a:t>Нажмите для прослушивания шестой буквы</a:t>
            </a:r>
          </a:p>
        </p:txBody>
      </p:sp>
      <p:pic>
        <p:nvPicPr>
          <p:cNvPr id="8" name="ь">
            <a:hlinkClick r:id="" action="ppaction://media"/>
            <a:extLst>
              <a:ext uri="{FF2B5EF4-FFF2-40B4-BE49-F238E27FC236}">
                <a16:creationId xmlns:a16="http://schemas.microsoft.com/office/drawing/2014/main" id="{14FA20A1-BD03-0318-6B5B-9CD15703E2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026969" y="2953670"/>
            <a:ext cx="609600" cy="609600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9" name="Стрелка: вправо 8">
            <a:hlinkClick r:id="rId9" action="ppaction://hlinksldjump"/>
            <a:extLst>
              <a:ext uri="{FF2B5EF4-FFF2-40B4-BE49-F238E27FC236}">
                <a16:creationId xmlns:a16="http://schemas.microsoft.com/office/drawing/2014/main" id="{D2A6563B-BF26-D770-B9ED-2790A3A92DA3}"/>
              </a:ext>
            </a:extLst>
          </p:cNvPr>
          <p:cNvSpPr/>
          <p:nvPr/>
        </p:nvSpPr>
        <p:spPr>
          <a:xfrm>
            <a:off x="9071573" y="5236143"/>
            <a:ext cx="2680873" cy="53831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К результату</a:t>
            </a:r>
          </a:p>
        </p:txBody>
      </p:sp>
    </p:spTree>
    <p:extLst>
      <p:ext uri="{BB962C8B-B14F-4D97-AF65-F5344CB8AC3E}">
        <p14:creationId xmlns:p14="http://schemas.microsoft.com/office/powerpoint/2010/main" val="39709296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6FE6C4-0E93-44B8-2208-8D996953DE9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7F1453F-C680-41DD-9A04-2DEB543346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25768" y="0"/>
            <a:ext cx="9144000" cy="1655762"/>
          </a:xfrm>
        </p:spPr>
        <p:txBody>
          <a:bodyPr/>
          <a:lstStyle/>
          <a:p>
            <a:r>
              <a:rPr lang="ru-RU" alt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Герой Советского Союза</a:t>
            </a:r>
            <a:br>
              <a:rPr lang="ru-RU" alt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Иван Федорович Самаркин </a:t>
            </a:r>
            <a:r>
              <a:rPr lang="ru-RU" alt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(11.07.1902-30.11.1968) </a:t>
            </a:r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381DCA4-43A4-B792-7685-428D06DA0C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2200" y="876042"/>
            <a:ext cx="3433288" cy="510591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46EEED4-1899-C642-F2F1-CE000DC2F0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208" y="989295"/>
            <a:ext cx="3739081" cy="4911254"/>
          </a:xfrm>
          <a:prstGeom prst="rect">
            <a:avLst/>
          </a:prstGeom>
        </p:spPr>
      </p:pic>
      <p:pic>
        <p:nvPicPr>
          <p:cNvPr id="10" name="Picture 41" descr="лента11">
            <a:extLst>
              <a:ext uri="{FF2B5EF4-FFF2-40B4-BE49-F238E27FC236}">
                <a16:creationId xmlns:a16="http://schemas.microsoft.com/office/drawing/2014/main" id="{70A5AD20-E550-1749-C790-2B4BF1F9DF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728" y="6027399"/>
            <a:ext cx="11293349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kraevedcheskiy_kvest (1)">
            <a:hlinkClick r:id="" action="ppaction://media"/>
            <a:extLst>
              <a:ext uri="{FF2B5EF4-FFF2-40B4-BE49-F238E27FC236}">
                <a16:creationId xmlns:a16="http://schemas.microsoft.com/office/drawing/2014/main" id="{5B75DB12-F988-115A-1372-2D4C27D4F6B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683" end="348700.7156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870194" y="5605982"/>
            <a:ext cx="609600" cy="609600"/>
          </a:xfrm>
          <a:prstGeom prst="rect">
            <a:avLst/>
          </a:prstGeom>
        </p:spPr>
      </p:pic>
      <p:pic>
        <p:nvPicPr>
          <p:cNvPr id="12" name="Рисунок 5" descr="Серебряковцы.jpg">
            <a:extLst>
              <a:ext uri="{FF2B5EF4-FFF2-40B4-BE49-F238E27FC236}">
                <a16:creationId xmlns:a16="http://schemas.microsoft.com/office/drawing/2014/main" id="{7FA58576-AD8B-E951-E747-9C28050C0E8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43" r="6827"/>
          <a:stretch>
            <a:fillRect/>
          </a:stretch>
        </p:blipFill>
        <p:spPr bwMode="auto">
          <a:xfrm>
            <a:off x="11052328" y="31239"/>
            <a:ext cx="1008063" cy="191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96935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2000"/>
    </mc:Choice>
    <mc:Fallback>
      <p:transition spd="slow" advClick="0" advTm="2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1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E83BE0-9748-503E-48E2-441355E5C3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49F7EC-F6D5-E02B-4DF4-9F8836C8EE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319" y="3285921"/>
            <a:ext cx="10515600" cy="1325563"/>
          </a:xfrm>
        </p:spPr>
        <p:txBody>
          <a:bodyPr/>
          <a:lstStyle/>
          <a:p>
            <a:pPr algn="ctr"/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4" name="Picture 41" descr="лента11">
            <a:extLst>
              <a:ext uri="{FF2B5EF4-FFF2-40B4-BE49-F238E27FC236}">
                <a16:creationId xmlns:a16="http://schemas.microsoft.com/office/drawing/2014/main" id="{653629CB-25CA-CA5E-2AD3-12964B1D53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45" y="6222152"/>
            <a:ext cx="11293349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Profile for Кошкинский район Самарской области">
            <a:extLst>
              <a:ext uri="{FF2B5EF4-FFF2-40B4-BE49-F238E27FC236}">
                <a16:creationId xmlns:a16="http://schemas.microsoft.com/office/drawing/2014/main" id="{1599759B-BEEF-F98C-D015-A1F54F3336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573" y="84138"/>
            <a:ext cx="3213101" cy="321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5183DBF-0C9A-E43F-4F5E-9B16CE4BA6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3325" y="0"/>
            <a:ext cx="5160475" cy="2814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3612BE4-BB9A-948C-0D7A-A9359D73747C}"/>
              </a:ext>
            </a:extLst>
          </p:cNvPr>
          <p:cNvSpPr txBox="1"/>
          <p:nvPr/>
        </p:nvSpPr>
        <p:spPr>
          <a:xfrm>
            <a:off x="972152" y="3285921"/>
            <a:ext cx="10159767" cy="27238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/>
            <a:r>
              <a:rPr lang="ru-RU" altLang="ru-RU" sz="1800" dirty="0">
                <a:solidFill>
                  <a:srgbClr val="002060"/>
                </a:solidFill>
                <a:latin typeface="Cambria Math" panose="02040503050406030204" pitchFamily="18" charset="0"/>
              </a:rPr>
              <a:t>Вы верно </a:t>
            </a:r>
            <a:r>
              <a:rPr lang="ru-RU" altLang="ru-RU" dirty="0">
                <a:solidFill>
                  <a:srgbClr val="002060"/>
                </a:solidFill>
                <a:latin typeface="Cambria Math" panose="02040503050406030204" pitchFamily="18" charset="0"/>
              </a:rPr>
              <a:t>расшифровали слово «ПАМЯТЬ» </a:t>
            </a:r>
            <a:r>
              <a:rPr lang="ru-RU" altLang="ru-RU" sz="1800" dirty="0">
                <a:solidFill>
                  <a:srgbClr val="002060"/>
                </a:solidFill>
                <a:latin typeface="Cambria Math" panose="02040503050406030204" pitchFamily="18" charset="0"/>
              </a:rPr>
              <a:t>и по результатам прохождения станции получаете третью букву</a:t>
            </a:r>
          </a:p>
          <a:p>
            <a:pPr algn="ctr" eaLnBrk="1" hangingPunct="1"/>
            <a:r>
              <a:rPr lang="ru-RU" altLang="ru-RU" sz="13500" dirty="0">
                <a:solidFill>
                  <a:srgbClr val="002060"/>
                </a:solidFill>
                <a:latin typeface="Cambria Math" panose="02040503050406030204" pitchFamily="18" charset="0"/>
              </a:rPr>
              <a:t>Д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41138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BEAF7F-0735-1059-131D-61DC306055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1BB908C-92E8-5711-AD94-CBEAC0574493}"/>
              </a:ext>
            </a:extLst>
          </p:cNvPr>
          <p:cNvSpPr txBox="1"/>
          <p:nvPr/>
        </p:nvSpPr>
        <p:spPr>
          <a:xfrm>
            <a:off x="1511929" y="12243"/>
            <a:ext cx="846499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altLang="ru-RU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Герой Советского Союза</a:t>
            </a:r>
            <a:br>
              <a:rPr lang="ru-RU" alt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Иван Федорович Самаркин </a:t>
            </a:r>
            <a:r>
              <a:rPr lang="ru-RU" altLang="ru-RU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(11.07.1902-30.11.1968) </a:t>
            </a:r>
            <a:endParaRPr lang="ru-RU" dirty="0"/>
          </a:p>
        </p:txBody>
      </p:sp>
      <p:pic>
        <p:nvPicPr>
          <p:cNvPr id="8" name="Рисунок 7" descr="фото самаркин.png">
            <a:extLst>
              <a:ext uri="{FF2B5EF4-FFF2-40B4-BE49-F238E27FC236}">
                <a16:creationId xmlns:a16="http://schemas.microsoft.com/office/drawing/2014/main" id="{2E787771-2DBD-9AB1-5314-99D069DA2C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750907"/>
            <a:ext cx="3273425" cy="489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Объект 11">
            <a:extLst>
              <a:ext uri="{FF2B5EF4-FFF2-40B4-BE49-F238E27FC236}">
                <a16:creationId xmlns:a16="http://schemas.microsoft.com/office/drawing/2014/main" id="{E22A8853-FFDA-F728-6C08-740DD0FB1C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6782" y="838882"/>
            <a:ext cx="3709804" cy="5180236"/>
          </a:xfrm>
        </p:spPr>
      </p:pic>
      <p:pic>
        <p:nvPicPr>
          <p:cNvPr id="13" name="Picture 41" descr="лента11">
            <a:extLst>
              <a:ext uri="{FF2B5EF4-FFF2-40B4-BE49-F238E27FC236}">
                <a16:creationId xmlns:a16="http://schemas.microsoft.com/office/drawing/2014/main" id="{037119B8-2C14-554B-6810-041BF343C6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354" y="5936864"/>
            <a:ext cx="11293349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kraevedcheskiy_kvest (1)">
            <a:hlinkClick r:id="" action="ppaction://media"/>
            <a:extLst>
              <a:ext uri="{FF2B5EF4-FFF2-40B4-BE49-F238E27FC236}">
                <a16:creationId xmlns:a16="http://schemas.microsoft.com/office/drawing/2014/main" id="{A60C26C4-37B5-8FCA-26F1-D950BCA6BF8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2599" end="324692.7156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870194" y="5605982"/>
            <a:ext cx="609600" cy="609600"/>
          </a:xfrm>
          <a:prstGeom prst="rect">
            <a:avLst/>
          </a:prstGeom>
        </p:spPr>
      </p:pic>
      <p:pic>
        <p:nvPicPr>
          <p:cNvPr id="15" name="Рисунок 5" descr="Серебряковцы.jpg">
            <a:extLst>
              <a:ext uri="{FF2B5EF4-FFF2-40B4-BE49-F238E27FC236}">
                <a16:creationId xmlns:a16="http://schemas.microsoft.com/office/drawing/2014/main" id="{5CD16596-3CFD-97D6-E519-6D0A6FCD7E4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43" r="6827"/>
          <a:stretch>
            <a:fillRect/>
          </a:stretch>
        </p:blipFill>
        <p:spPr bwMode="auto">
          <a:xfrm>
            <a:off x="10704159" y="316767"/>
            <a:ext cx="1008063" cy="191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95224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4020"/>
    </mc:Choice>
    <mc:Fallback>
      <p:transition spd="slow" advClick="0" advTm="240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0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18A91A1F-0011-C0AE-C77D-83F411200595}"/>
              </a:ext>
            </a:extLst>
          </p:cNvPr>
          <p:cNvSpPr txBox="1">
            <a:spLocks/>
          </p:cNvSpPr>
          <p:nvPr/>
        </p:nvSpPr>
        <p:spPr>
          <a:xfrm>
            <a:off x="0" y="158335"/>
            <a:ext cx="12192000" cy="11815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ru-RU" alt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октября 2015 г. </a:t>
            </a:r>
            <a:r>
              <a:rPr lang="ru-RU" altLang="ru-RU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Новокармалинской</a:t>
            </a:r>
            <a:r>
              <a:rPr lang="ru-RU" alt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средней общеобразовательной школе присвоили имя Героя Советского Союза И. Ф. Самаркина и торжественно открыли мемориальную доску.</a:t>
            </a:r>
          </a:p>
        </p:txBody>
      </p:sp>
      <p:pic>
        <p:nvPicPr>
          <p:cNvPr id="6" name="Picture 6" descr="C:\Users\ДОМ\Desktop\Историческая память-парт. проект -2016\Школа мени Героя\Фото-ПЮН-06.10.15г\18.jpg">
            <a:extLst>
              <a:ext uri="{FF2B5EF4-FFF2-40B4-BE49-F238E27FC236}">
                <a16:creationId xmlns:a16="http://schemas.microsoft.com/office/drawing/2014/main" id="{5C1405EF-7EB8-41A0-5982-E9142943E6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977" y="1339913"/>
            <a:ext cx="6728076" cy="4484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1" descr="лента11">
            <a:extLst>
              <a:ext uri="{FF2B5EF4-FFF2-40B4-BE49-F238E27FC236}">
                <a16:creationId xmlns:a16="http://schemas.microsoft.com/office/drawing/2014/main" id="{2FFBA717-36D8-CD11-7CDF-9CB818FD55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728" y="6027399"/>
            <a:ext cx="11293349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kraevedcheskiy_kvest (1)">
            <a:hlinkClick r:id="" action="ppaction://media"/>
            <a:extLst>
              <a:ext uri="{FF2B5EF4-FFF2-40B4-BE49-F238E27FC236}">
                <a16:creationId xmlns:a16="http://schemas.microsoft.com/office/drawing/2014/main" id="{8D8E4BE3-DFC6-5346-7698-E4C14166605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6607" end="310744.715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870194" y="560598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4492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4050"/>
    </mc:Choice>
    <mc:Fallback>
      <p:transition spd="slow" advClick="0" advTm="140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4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4DC502A-4864-D254-4FEC-F213889B5E1F}"/>
              </a:ext>
            </a:extLst>
          </p:cNvPr>
          <p:cNvSpPr txBox="1"/>
          <p:nvPr/>
        </p:nvSpPr>
        <p:spPr>
          <a:xfrm>
            <a:off x="769545" y="123214"/>
            <a:ext cx="1073740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altLang="ru-RU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Герои Советского Союза</a:t>
            </a:r>
            <a:br>
              <a:rPr lang="ru-RU" alt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Михаил Павлович Акимов (</a:t>
            </a:r>
            <a:r>
              <a:rPr lang="ru-RU" altLang="ru-RU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25.11.1925-08.03.1983</a:t>
            </a:r>
            <a:r>
              <a:rPr lang="ru-RU" altLang="ru-RU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br>
              <a:rPr lang="ru-RU" alt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6" name="Рисунок 5" descr="Серебряковцы.jpg">
            <a:extLst>
              <a:ext uri="{FF2B5EF4-FFF2-40B4-BE49-F238E27FC236}">
                <a16:creationId xmlns:a16="http://schemas.microsoft.com/office/drawing/2014/main" id="{74C63F60-56D3-80E1-7A22-0A1C27A362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43" r="6827"/>
          <a:stretch>
            <a:fillRect/>
          </a:stretch>
        </p:blipFill>
        <p:spPr bwMode="auto">
          <a:xfrm>
            <a:off x="11070941" y="123214"/>
            <a:ext cx="1008063" cy="191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4" descr="Picture background">
            <a:extLst>
              <a:ext uri="{FF2B5EF4-FFF2-40B4-BE49-F238E27FC236}">
                <a16:creationId xmlns:a16="http://schemas.microsoft.com/office/drawing/2014/main" id="{72FD490D-7C09-8563-AB5F-2A1DFA76DF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95" y="964406"/>
            <a:ext cx="3521075" cy="492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1" descr="лента11">
            <a:extLst>
              <a:ext uri="{FF2B5EF4-FFF2-40B4-BE49-F238E27FC236}">
                <a16:creationId xmlns:a16="http://schemas.microsoft.com/office/drawing/2014/main" id="{100C27A5-D4A7-06C5-B777-73784B30B2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728" y="6027399"/>
            <a:ext cx="11293349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7" descr="акимов молодой.png">
            <a:extLst>
              <a:ext uri="{FF2B5EF4-FFF2-40B4-BE49-F238E27FC236}">
                <a16:creationId xmlns:a16="http://schemas.microsoft.com/office/drawing/2014/main" id="{7923625B-9593-2AB6-7E49-EDFD9EC97DB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5677" y="964405"/>
            <a:ext cx="3491919" cy="4929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8" descr="акимов после войны.png">
            <a:extLst>
              <a:ext uri="{FF2B5EF4-FFF2-40B4-BE49-F238E27FC236}">
                <a16:creationId xmlns:a16="http://schemas.microsoft.com/office/drawing/2014/main" id="{211A6098-352B-534D-273A-363FC0B74A2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1915" y="964405"/>
            <a:ext cx="3006976" cy="4946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kraevedcheskiy_kvest (1)">
            <a:hlinkClick r:id="" action="ppaction://media"/>
            <a:extLst>
              <a:ext uri="{FF2B5EF4-FFF2-40B4-BE49-F238E27FC236}">
                <a16:creationId xmlns:a16="http://schemas.microsoft.com/office/drawing/2014/main" id="{97DA8ABC-9095-6911-B704-FA86B837EC0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0555" end="276626.7156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991085" y="52839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7837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4150"/>
    </mc:Choice>
    <mc:Fallback>
      <p:transition spd="slow" advClick="0" advTm="341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11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8657A6-E9D8-C403-D024-8710BDBBF6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2279C59-73B1-EB27-711B-0D052D3946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8" descr="артиллеристы акимов.png">
            <a:extLst>
              <a:ext uri="{FF2B5EF4-FFF2-40B4-BE49-F238E27FC236}">
                <a16:creationId xmlns:a16="http://schemas.microsoft.com/office/drawing/2014/main" id="{4EADAEB6-45F2-E532-E6D0-483DB558D0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225" y="769599"/>
            <a:ext cx="8170862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24D012F-D107-99EF-DA84-4FE39F90E76C}"/>
              </a:ext>
            </a:extLst>
          </p:cNvPr>
          <p:cNvSpPr txBox="1"/>
          <p:nvPr/>
        </p:nvSpPr>
        <p:spPr>
          <a:xfrm>
            <a:off x="838200" y="12243"/>
            <a:ext cx="1073740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altLang="ru-RU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Герои Советского Союза</a:t>
            </a:r>
            <a:br>
              <a:rPr lang="ru-RU" alt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Михаил Павлович Акимов (</a:t>
            </a:r>
            <a:r>
              <a:rPr lang="ru-RU" altLang="ru-RU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25.11.1925-08.03.1983</a:t>
            </a:r>
            <a:r>
              <a:rPr lang="ru-RU" altLang="ru-RU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br>
              <a:rPr lang="ru-RU" alt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6" name="Picture 41" descr="лента11">
            <a:extLst>
              <a:ext uri="{FF2B5EF4-FFF2-40B4-BE49-F238E27FC236}">
                <a16:creationId xmlns:a16="http://schemas.microsoft.com/office/drawing/2014/main" id="{E2E98F24-D781-9ADE-342F-83AE5F506A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728" y="6027399"/>
            <a:ext cx="11293349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kraevedcheskiy_kvest (1)">
            <a:hlinkClick r:id="" action="ppaction://media"/>
            <a:extLst>
              <a:ext uri="{FF2B5EF4-FFF2-40B4-BE49-F238E27FC236}">
                <a16:creationId xmlns:a16="http://schemas.microsoft.com/office/drawing/2014/main" id="{457734AE-12B9-1D2F-8123-23137EC32B3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4673" end="259767.715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91085" y="52839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2292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7000"/>
    </mc:Choice>
    <mc:Fallback>
      <p:transition spd="slow" advClick="0" advTm="1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6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86AA6E-496F-A1BD-FADB-B3D0B5CAA3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046C336-F9BB-F4BC-B483-A0269496BD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7" descr="подбитые танки.png">
            <a:extLst>
              <a:ext uri="{FF2B5EF4-FFF2-40B4-BE49-F238E27FC236}">
                <a16:creationId xmlns:a16="http://schemas.microsoft.com/office/drawing/2014/main" id="{B03C9E8F-CDBC-6826-0948-3FF91F0868F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39"/>
          <a:stretch/>
        </p:blipFill>
        <p:spPr bwMode="auto">
          <a:xfrm>
            <a:off x="1825736" y="1027906"/>
            <a:ext cx="7956550" cy="5020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357890B-AE50-A400-79D8-A16C443DF478}"/>
              </a:ext>
            </a:extLst>
          </p:cNvPr>
          <p:cNvSpPr txBox="1"/>
          <p:nvPr/>
        </p:nvSpPr>
        <p:spPr>
          <a:xfrm>
            <a:off x="838200" y="12243"/>
            <a:ext cx="1073740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altLang="ru-RU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Герои Советского Союза</a:t>
            </a:r>
            <a:br>
              <a:rPr lang="ru-RU" alt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Михаил Павлович Акимов (</a:t>
            </a:r>
            <a:r>
              <a:rPr lang="ru-RU" altLang="ru-RU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25.11.1925-08.03.1983</a:t>
            </a:r>
            <a:r>
              <a:rPr lang="ru-RU" altLang="ru-RU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br>
              <a:rPr lang="ru-RU" alt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6" name="Picture 41" descr="лента11">
            <a:extLst>
              <a:ext uri="{FF2B5EF4-FFF2-40B4-BE49-F238E27FC236}">
                <a16:creationId xmlns:a16="http://schemas.microsoft.com/office/drawing/2014/main" id="{7F1B8159-D005-24E4-F005-22D26FBABB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728" y="6027399"/>
            <a:ext cx="11293349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kraevedcheskiy_kvest (1)">
            <a:hlinkClick r:id="" action="ppaction://media"/>
            <a:extLst>
              <a:ext uri="{FF2B5EF4-FFF2-40B4-BE49-F238E27FC236}">
                <a16:creationId xmlns:a16="http://schemas.microsoft.com/office/drawing/2014/main" id="{32546926-1985-3427-2037-3742677B43B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532" end="249179.715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611039" y="50598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0728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1000"/>
    </mc:Choice>
    <mc:Fallback>
      <p:transition spd="slow" advClick="0" advTm="1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8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78E89C-662F-33FE-DB04-1DC1DE201E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566" y="18255"/>
            <a:ext cx="11000715" cy="1325563"/>
          </a:xfrm>
        </p:spPr>
        <p:txBody>
          <a:bodyPr>
            <a:normAutofit/>
          </a:bodyPr>
          <a:lstStyle/>
          <a:p>
            <a:pPr algn="ctr"/>
            <a:r>
              <a:rPr lang="ru-RU" alt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Видяев Федор Алексеевич</a:t>
            </a:r>
            <a:br>
              <a:rPr lang="ru-RU" alt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легендарный моряк-подводник</a:t>
            </a:r>
            <a:r>
              <a:rPr lang="ru-RU" altLang="ru-RU" sz="2800" dirty="0">
                <a:solidFill>
                  <a:srgbClr val="FF0000"/>
                </a:solidFill>
              </a:rPr>
              <a:t> </a:t>
            </a:r>
            <a:r>
              <a:rPr lang="ru-RU" alt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(1912-1943) </a:t>
            </a: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54A4B1B-FD85-614D-DF86-B96C6645F8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6" descr="Флот.jpg">
            <a:extLst>
              <a:ext uri="{FF2B5EF4-FFF2-40B4-BE49-F238E27FC236}">
                <a16:creationId xmlns:a16="http://schemas.microsoft.com/office/drawing/2014/main" id="{A20A8442-A9F7-36BC-E4AC-9146A72990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566" y="1343818"/>
            <a:ext cx="6310077" cy="4504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 descr="подводник.jpg">
            <a:extLst>
              <a:ext uri="{FF2B5EF4-FFF2-40B4-BE49-F238E27FC236}">
                <a16:creationId xmlns:a16="http://schemas.microsoft.com/office/drawing/2014/main" id="{FFADF71A-DE23-DA8B-AF74-0FE01DD382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4624" y="1343818"/>
            <a:ext cx="4502810" cy="4504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1" descr="лента11">
            <a:extLst>
              <a:ext uri="{FF2B5EF4-FFF2-40B4-BE49-F238E27FC236}">
                <a16:creationId xmlns:a16="http://schemas.microsoft.com/office/drawing/2014/main" id="{AC0261BF-EAF8-719C-7332-833C6BF839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728" y="6027399"/>
            <a:ext cx="11293349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kraevedcheskiy_kvest (1)">
            <a:hlinkClick r:id="" action="ppaction://media"/>
            <a:extLst>
              <a:ext uri="{FF2B5EF4-FFF2-40B4-BE49-F238E27FC236}">
                <a16:creationId xmlns:a16="http://schemas.microsoft.com/office/drawing/2014/main" id="{5F84A441-B59F-075D-83D0-F21FCBD61A9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2120" end="230931.7156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47834" y="3396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661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8260"/>
    </mc:Choice>
    <mc:Fallback>
      <p:transition spd="slow" advClick="0" advTm="182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4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</TotalTime>
  <Words>378</Words>
  <Application>Microsoft Office PowerPoint</Application>
  <PresentationFormat>Широкоэкранный</PresentationFormat>
  <Paragraphs>48</Paragraphs>
  <Slides>30</Slides>
  <Notes>0</Notes>
  <HiddenSlides>0</HiddenSlides>
  <MMClips>28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6" baseType="lpstr">
      <vt:lpstr>Arial</vt:lpstr>
      <vt:lpstr>Calibri</vt:lpstr>
      <vt:lpstr>Calibri Light</vt:lpstr>
      <vt:lpstr>Cambria Math</vt:lpstr>
      <vt:lpstr>Times New Roman</vt:lpstr>
      <vt:lpstr>Тема Office</vt:lpstr>
      <vt:lpstr>Квест «Эхо родной земли» Станция «Кошкинцы в Великой Отечественной Войне»</vt:lpstr>
      <vt:lpstr>Квест «Эхо родной земли» Станция «Кошкинцы в Великой Отечественной Войне»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Видяев Федор Алексеевич  легендарный моряк-подводник (1912-1943)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Герой Советского Союза, капитан Владимир Павлович Покровский, командир первой  эскадрильи истребителей.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Ваша задача-с помощью азбуки Морзе расшифровать сообщение.</vt:lpstr>
      <vt:lpstr>Ваша задача-с помощью азбуки Морзе  расшифровать сообщение.</vt:lpstr>
      <vt:lpstr>Ваша задача-с помощью азбуки Морзе  расшифровать сообщение.</vt:lpstr>
      <vt:lpstr>Ваша задача-с помощью азбуки Морзе  расшифровать сообщение.</vt:lpstr>
      <vt:lpstr>Ваша задача-с помощью азбуки Морзе  расшифровать сообщение.</vt:lpstr>
      <vt:lpstr>Ваша задача-с помощью азбуки Морзе  расшифровать сообщение.</vt:lpstr>
      <vt:lpstr>Ваша задача-с помощью азбуки Морзе  расшифровать сообщение.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VR</dc:creator>
  <cp:lastModifiedBy>VR</cp:lastModifiedBy>
  <cp:revision>6</cp:revision>
  <dcterms:created xsi:type="dcterms:W3CDTF">2025-05-29T05:49:52Z</dcterms:created>
  <dcterms:modified xsi:type="dcterms:W3CDTF">2025-05-29T08:28:29Z</dcterms:modified>
</cp:coreProperties>
</file>