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0" y="-8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F7C0A5-981E-4D68-BBFC-872D803B6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611410"/>
            <a:ext cx="11404600" cy="3668490"/>
          </a:xfrm>
        </p:spPr>
        <p:txBody>
          <a:bodyPr>
            <a:normAutofit fontScale="90000"/>
          </a:bodyPr>
          <a:lstStyle/>
          <a:p>
            <a:r>
              <a:rPr lang="ru-RU" dirty="0"/>
              <a:t>                </a:t>
            </a:r>
            <a:r>
              <a:rPr lang="ru-RU" b="1" dirty="0"/>
              <a:t>Догадайтесь о чём идёт речь!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1)«Совокупность общеобязательных, формально-определённых, принимаемых в установленном порядке гарантированных государством правил поведения...?» 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2) «Целесообразная, сознательная деятельность человека, направленная на удовлетворение потребностей индивида и общества…?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3) «Межличностные, деловые, приятельские. Это виды чего…? </a:t>
            </a:r>
          </a:p>
        </p:txBody>
      </p:sp>
    </p:spTree>
    <p:extLst>
      <p:ext uri="{BB962C8B-B14F-4D97-AF65-F5344CB8AC3E}">
        <p14:creationId xmlns:p14="http://schemas.microsoft.com/office/powerpoint/2010/main" val="1827655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F7C0A5-981E-4D68-BBFC-872D803B6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300" y="1271810"/>
            <a:ext cx="10566400" cy="36684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                                    </a:t>
            </a:r>
            <a:r>
              <a:rPr lang="ru-RU" b="1" u="sng" dirty="0"/>
              <a:t>Группа 1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Старший брат 16-летней Ольги работает в казино. Он предложил Ольге устроить её на работу в качестве уборщицы игрового зала.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Может ли администрация казино заключить с Ольгой трудовой договор? Поясните свой ответ.</a:t>
            </a: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1896781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F7C0A5-981E-4D68-BBFC-872D803B6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300" y="1271810"/>
            <a:ext cx="10566400" cy="36684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                                 </a:t>
            </a:r>
            <a:r>
              <a:rPr lang="ru-RU" b="1" u="sng" dirty="0"/>
              <a:t>Группа 2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Несовершеннолетний Иван подал заявление на имя директора магазина. В заявлении он просил принять его на работу ночным сторожем.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Можно ли принять Ивана для выполнения этой работы? Поясните свой ответ.</a:t>
            </a:r>
            <a:r>
              <a:rPr lang="ru-RU" dirty="0"/>
              <a:t> </a:t>
            </a:r>
            <a:br>
              <a:rPr lang="ru-RU" dirty="0"/>
            </a:b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2980909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F7C0A5-981E-4D68-BBFC-872D803B6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192310"/>
            <a:ext cx="11303000" cy="35922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                                   </a:t>
            </a:r>
            <a:r>
              <a:rPr lang="ru-RU" b="1" u="sng" dirty="0"/>
              <a:t>Группа 3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b="1" dirty="0"/>
              <a:t>Сироткин, 16 лет, и Мальцев, 17 лет, приняты на работу на автозавод учениками слесаря. В течение первых двух месяцев они работали по 7 часов в день. Затем им поручили работу на полуавтомате, и мастер распорядился, чтобы Сироткин и Мальцев работали по 8 часов в день. Инженер по технике безопасности указал мастеру на нарушение закона. Мастер возразил, сказав, что им присвоен третий разряд и они уже не являются учениками.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Кто прав в данной ситуации? Поясните свой ответ.</a:t>
            </a:r>
            <a:r>
              <a:rPr lang="ru-RU" dirty="0"/>
              <a:t> </a:t>
            </a: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3647382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F7C0A5-981E-4D68-BBFC-872D803B6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192310"/>
            <a:ext cx="11303000" cy="3592290"/>
          </a:xfrm>
        </p:spPr>
        <p:txBody>
          <a:bodyPr>
            <a:normAutofit/>
          </a:bodyPr>
          <a:lstStyle/>
          <a:p>
            <a:r>
              <a:rPr lang="ru-RU" b="1" dirty="0"/>
              <a:t>                                   </a:t>
            </a:r>
            <a:endParaRPr lang="ru-RU" b="1" u="sng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0A662A46-FB7D-4B1F-BD77-1A20A19D22AB}"/>
              </a:ext>
            </a:extLst>
          </p:cNvPr>
          <p:cNvSpPr/>
          <p:nvPr/>
        </p:nvSpPr>
        <p:spPr>
          <a:xfrm>
            <a:off x="965200" y="474345"/>
            <a:ext cx="106553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32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Группа 4</a:t>
            </a:r>
            <a:endParaRPr lang="ru-RU" sz="3200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марте 17-летняя Ольга была принята на работу. В июне она подала заявление с просьбой предоставить ей отпуск в июле. Администрация завода отказалась удовлетворить просьбу Ольги, сославшись на то, что отпуск за первый год работы предоставляется работникам по истечении шести месяцев непрерывной работы. </a:t>
            </a: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Права ли администрация завода? Поясните свой ответ.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2591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F7C0A5-981E-4D68-BBFC-872D803B6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300" y="192310"/>
            <a:ext cx="9588500" cy="35922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           Задание всем группам. </a:t>
            </a:r>
            <a:br>
              <a:rPr lang="ru-RU" b="1" dirty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dirty="0"/>
              <a:t>Найдите в статье 65 Трудового кодекса России документы, которые необходимо предъявить для заключения договора.</a:t>
            </a:r>
            <a:br>
              <a:rPr lang="ru-RU" dirty="0"/>
            </a:br>
            <a:r>
              <a:rPr lang="ru-RU" b="1" dirty="0"/>
              <a:t>            </a:t>
            </a:r>
            <a:endParaRPr lang="ru-RU" b="1" u="sng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0A662A46-FB7D-4B1F-BD77-1A20A19D22AB}"/>
              </a:ext>
            </a:extLst>
          </p:cNvPr>
          <p:cNvSpPr/>
          <p:nvPr/>
        </p:nvSpPr>
        <p:spPr>
          <a:xfrm>
            <a:off x="965200" y="474345"/>
            <a:ext cx="106553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E19642F-F4C8-42A0-A6A2-DDF50A705F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050" y="2948304"/>
            <a:ext cx="3435350" cy="3717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6716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F7C0A5-981E-4D68-BBFC-872D803B6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100" y="192310"/>
            <a:ext cx="10464800" cy="3592290"/>
          </a:xfrm>
        </p:spPr>
        <p:txBody>
          <a:bodyPr>
            <a:normAutofit fontScale="90000"/>
          </a:bodyPr>
          <a:lstStyle/>
          <a:p>
            <a:r>
              <a:rPr lang="ru-RU" sz="2000" b="1" u="sng" dirty="0"/>
              <a:t>Самостоятельная работа по теме «Право на труд. Трудовые правоотношения»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200" b="1" dirty="0"/>
              <a:t>1. Документ, подтверждающий трудовую деятельность: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/>
              <a:t>1) трудовая книжка;		3) Трудовой кодекс РФ;</a:t>
            </a:r>
            <a:br>
              <a:rPr lang="ru-RU" sz="2200" dirty="0"/>
            </a:br>
            <a:r>
              <a:rPr lang="ru-RU" sz="2200" dirty="0"/>
              <a:t>2) трудовой договор;		4) коллективный договор.</a:t>
            </a:r>
            <a:br>
              <a:rPr lang="ru-RU" sz="2200" dirty="0"/>
            </a:br>
            <a:r>
              <a:rPr lang="ru-RU" sz="2200" b="1" dirty="0"/>
              <a:t>2. Обязанностью работника является: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/>
              <a:t>1) создание профессиональных союзов;		3) соблюдение трудовой дисциплины;</a:t>
            </a:r>
            <a:br>
              <a:rPr lang="ru-RU" sz="2200" dirty="0"/>
            </a:br>
            <a:r>
              <a:rPr lang="ru-RU" sz="2200" dirty="0"/>
              <a:t>2) повышение своей квалификации;		4) выплата заработной платы.</a:t>
            </a:r>
            <a:br>
              <a:rPr lang="ru-RU" sz="2200" dirty="0"/>
            </a:br>
            <a:r>
              <a:rPr lang="ru-RU" sz="2200" b="1" dirty="0"/>
              <a:t>3.  Обязанностью работодателя является: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/>
              <a:t>1) создание профессиональных союзов;	     3) соблюдение трудовой дисциплины;</a:t>
            </a:r>
            <a:br>
              <a:rPr lang="ru-RU" sz="2200" dirty="0"/>
            </a:br>
            <a:r>
              <a:rPr lang="ru-RU" sz="2200" dirty="0"/>
              <a:t>2) повышение своей квалификации;	     4) своевременная выплата заработной платы.</a:t>
            </a:r>
            <a:br>
              <a:rPr lang="ru-RU" sz="2200" dirty="0"/>
            </a:br>
            <a:r>
              <a:rPr lang="ru-RU" sz="2200" b="1" dirty="0"/>
              <a:t>4. Заполните пропуск в предложении.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/>
              <a:t>Для подростка в возрасте от шестнадцати до восемнадцати лет продолжительность ежедневной работы не должна составлять более _______ часов в неделю.</a:t>
            </a:r>
            <a:br>
              <a:rPr lang="ru-RU" sz="2200" dirty="0"/>
            </a:br>
            <a:r>
              <a:rPr lang="ru-RU" sz="2200" b="1" dirty="0"/>
              <a:t>5. Что является объектом трудовых правоотношений?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/>
              <a:t>1) результат трудовой деятельности;	3) работник;</a:t>
            </a:r>
            <a:br>
              <a:rPr lang="ru-RU" sz="2200" dirty="0"/>
            </a:br>
            <a:r>
              <a:rPr lang="ru-RU" sz="2200" dirty="0"/>
              <a:t>2) работодатель;				4) взаимные права и обязанности сторон.</a:t>
            </a:r>
            <a:br>
              <a:rPr lang="ru-RU" sz="2200" dirty="0"/>
            </a:br>
            <a:r>
              <a:rPr lang="ru-RU" sz="2000" b="1" dirty="0"/>
              <a:t>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           </a:t>
            </a:r>
            <a:endParaRPr lang="ru-RU" sz="2000" b="1" u="sng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0A662A46-FB7D-4B1F-BD77-1A20A19D22AB}"/>
              </a:ext>
            </a:extLst>
          </p:cNvPr>
          <p:cNvSpPr/>
          <p:nvPr/>
        </p:nvSpPr>
        <p:spPr>
          <a:xfrm>
            <a:off x="965200" y="474345"/>
            <a:ext cx="106553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5824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F7C0A5-981E-4D68-BBFC-872D803B6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100" y="192310"/>
            <a:ext cx="10464800" cy="3592290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Домашнее   задание:</a:t>
            </a:r>
            <a:r>
              <a:rPr lang="ru-RU" dirty="0"/>
              <a:t>   </a:t>
            </a:r>
            <a:br>
              <a:rPr lang="ru-RU" dirty="0"/>
            </a:br>
            <a:r>
              <a:rPr lang="ru-RU" i="1" u="sng" dirty="0"/>
              <a:t>Базовый уровень </a:t>
            </a:r>
            <a:r>
              <a:rPr lang="ru-RU" dirty="0"/>
              <a:t>для всех обучающихся - § 20, повторить записи в тетради.</a:t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r>
              <a:rPr lang="ru-RU" i="1" u="sng" dirty="0"/>
              <a:t>Углубленный уровень </a:t>
            </a:r>
            <a:r>
              <a:rPr lang="ru-RU" i="1" dirty="0"/>
              <a:t>выполнить задания на стр. 23-24 открытого банка заданий ФИПИ по обществознанию.</a:t>
            </a:r>
            <a:endParaRPr lang="ru-RU" b="1" u="sng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0A662A46-FB7D-4B1F-BD77-1A20A19D22AB}"/>
              </a:ext>
            </a:extLst>
          </p:cNvPr>
          <p:cNvSpPr/>
          <p:nvPr/>
        </p:nvSpPr>
        <p:spPr>
          <a:xfrm>
            <a:off x="965200" y="474345"/>
            <a:ext cx="106553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410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F7C0A5-981E-4D68-BBFC-872D803B6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00" y="624110"/>
            <a:ext cx="11404600" cy="3668490"/>
          </a:xfrm>
        </p:spPr>
        <p:txBody>
          <a:bodyPr>
            <a:normAutofit/>
          </a:bodyPr>
          <a:lstStyle/>
          <a:p>
            <a:r>
              <a:rPr lang="ru-RU" dirty="0"/>
              <a:t>         </a:t>
            </a:r>
            <a:r>
              <a:rPr lang="ru-RU" b="1" u="sng" dirty="0" smtClean="0"/>
              <a:t>14.03.2024 </a:t>
            </a:r>
            <a:r>
              <a:rPr lang="ru-RU" b="1" u="sng" dirty="0"/>
              <a:t>г.</a:t>
            </a:r>
            <a:r>
              <a:rPr lang="ru-RU" dirty="0"/>
              <a:t>                                                        </a:t>
            </a:r>
            <a:r>
              <a:rPr lang="ru-RU" b="1" dirty="0"/>
              <a:t>Тема урока: </a:t>
            </a:r>
            <a:r>
              <a:rPr lang="ru-RU" b="1" u="sng" dirty="0"/>
              <a:t>«Право на труд. Трудовые правоотношения»</a:t>
            </a:r>
          </a:p>
        </p:txBody>
      </p:sp>
      <p:pic>
        <p:nvPicPr>
          <p:cNvPr id="3" name="Picture 2" descr="&amp;Pcy;&amp;rcy;&amp;iecy;&amp;dcy;&amp;scy;&amp;tcy;&amp;acy;&amp;vcy;&amp;icy;&amp;tcy;&amp;iecy;&amp;lcy;&amp;icy; &amp;scy;&amp;acy;&amp;mcy;&amp;ycy;&amp;khcy; &amp;vcy;&amp;ocy;&amp;scy;&amp;tcy;&amp;rcy;&amp;iecy;&amp;bcy;&amp;ocy;&amp;vcy;&amp;acy;&amp;ncy;&amp;ncy;&amp;ycy;&amp;khcy; &amp;pcy;&amp;rcy;&amp;ocy;&amp;fcy;&amp;iecy;&amp;scy;&amp;scy;&amp;icy;&amp;jcy; &amp;vcy; &amp;Rcy;&amp;ocy;&amp;scy;&amp;scy;&amp;icy;&amp;icy; &amp;vcy; 2015 &amp;gcy;&amp;ocy;&amp;dcy;&amp;ucy;">
            <a:extLst>
              <a:ext uri="{FF2B5EF4-FFF2-40B4-BE49-F238E27FC236}">
                <a16:creationId xmlns:a16="http://schemas.microsoft.com/office/drawing/2014/main" xmlns="" id="{33ADA306-2DF0-4300-A163-0AF00FFC5D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2387600"/>
            <a:ext cx="9118600" cy="429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9548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F7C0A5-981E-4D68-BBFC-872D803B6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00" y="624110"/>
            <a:ext cx="11404600" cy="3668490"/>
          </a:xfrm>
        </p:spPr>
        <p:txBody>
          <a:bodyPr>
            <a:normAutofit fontScale="90000"/>
          </a:bodyPr>
          <a:lstStyle/>
          <a:p>
            <a:r>
              <a:rPr lang="ru-RU" dirty="0"/>
              <a:t>            </a:t>
            </a:r>
            <a:r>
              <a:rPr lang="ru-RU" b="1" dirty="0"/>
              <a:t>Обратимся с вами к одной притче: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Три человека возили в тележках камни.</a:t>
            </a:r>
            <a:br>
              <a:rPr lang="ru-RU" dirty="0"/>
            </a:br>
            <a:r>
              <a:rPr lang="ru-RU" dirty="0"/>
              <a:t>У одного из них спросили:</a:t>
            </a:r>
            <a:br>
              <a:rPr lang="ru-RU" dirty="0"/>
            </a:br>
            <a:r>
              <a:rPr lang="ru-RU" dirty="0"/>
              <a:t>— Что ты здесь делаешь?</a:t>
            </a:r>
            <a:br>
              <a:rPr lang="ru-RU" dirty="0"/>
            </a:br>
            <a:r>
              <a:rPr lang="ru-RU" dirty="0"/>
              <a:t>Остановившись и вытерев пот, он устало ответил:</a:t>
            </a:r>
            <a:br>
              <a:rPr lang="ru-RU" dirty="0"/>
            </a:br>
            <a:r>
              <a:rPr lang="ru-RU" dirty="0"/>
              <a:t>— Я таскаю камни.</a:t>
            </a:r>
            <a:br>
              <a:rPr lang="ru-RU" dirty="0"/>
            </a:br>
            <a:r>
              <a:rPr lang="ru-RU" dirty="0"/>
              <a:t>Тот же вопрос задали второму. Он ответил:</a:t>
            </a:r>
            <a:br>
              <a:rPr lang="ru-RU" dirty="0"/>
            </a:br>
            <a:r>
              <a:rPr lang="ru-RU" dirty="0"/>
              <a:t>— Я зарабатываю деньги. У меня большая семья, и я должен её кормить.</a:t>
            </a:r>
            <a:br>
              <a:rPr lang="ru-RU" dirty="0"/>
            </a:br>
            <a:r>
              <a:rPr lang="ru-RU" dirty="0"/>
              <a:t>Третий человек, услышав такой же вопрос, ответил:</a:t>
            </a:r>
            <a:br>
              <a:rPr lang="ru-RU" dirty="0"/>
            </a:br>
            <a:r>
              <a:rPr lang="ru-RU" dirty="0"/>
              <a:t>— Я строю храм!</a:t>
            </a:r>
            <a:br>
              <a:rPr lang="ru-RU" dirty="0"/>
            </a:br>
            <a:r>
              <a:rPr lang="ru-RU" dirty="0"/>
              <a:t>        </a:t>
            </a:r>
            <a:r>
              <a:rPr lang="ru-RU" b="1" dirty="0"/>
              <a:t>О чем эта притча? Как вы ее понимаете?</a:t>
            </a:r>
            <a:r>
              <a:rPr lang="ru-RU" dirty="0"/>
              <a:t/>
            </a:r>
            <a:br>
              <a:rPr lang="ru-RU" dirty="0"/>
            </a:b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3606354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F7C0A5-981E-4D68-BBFC-872D803B6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00" y="624110"/>
            <a:ext cx="11404600" cy="3668490"/>
          </a:xfrm>
        </p:spPr>
        <p:txBody>
          <a:bodyPr>
            <a:normAutofit/>
          </a:bodyPr>
          <a:lstStyle/>
          <a:p>
            <a:r>
              <a:rPr lang="ru-RU" b="1" dirty="0"/>
              <a:t>       А какие пословицы вы знаете о труде?</a:t>
            </a:r>
            <a:r>
              <a:rPr lang="ru-RU" dirty="0"/>
              <a:t/>
            </a:r>
            <a:br>
              <a:rPr lang="ru-RU" dirty="0"/>
            </a:br>
            <a:endParaRPr lang="ru-RU" b="1" u="sng" dirty="0"/>
          </a:p>
        </p:txBody>
      </p:sp>
      <p:pic>
        <p:nvPicPr>
          <p:cNvPr id="3" name="Picture 5">
            <a:extLst>
              <a:ext uri="{FF2B5EF4-FFF2-40B4-BE49-F238E27FC236}">
                <a16:creationId xmlns:a16="http://schemas.microsoft.com/office/drawing/2014/main" xmlns="" id="{D03F3732-A9FE-4121-A7C6-9B8018CBE4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750" y="1600200"/>
            <a:ext cx="4508500" cy="4165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6882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F7C0A5-981E-4D68-BBFC-872D803B6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0" y="1271810"/>
            <a:ext cx="9944100" cy="36684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       А какие пословицы вы знаете о труде?</a:t>
            </a:r>
            <a:br>
              <a:rPr lang="ru-RU" b="1" dirty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dirty="0"/>
              <a:t>1)Без труда не вынешь и рыбку из пруда.</a:t>
            </a:r>
            <a:br>
              <a:rPr lang="ru-RU" dirty="0"/>
            </a:br>
            <a:r>
              <a:rPr lang="ru-RU" dirty="0"/>
              <a:t>2)Без труда нет плода.</a:t>
            </a:r>
            <a:br>
              <a:rPr lang="ru-RU" dirty="0"/>
            </a:br>
            <a:r>
              <a:rPr lang="ru-RU" dirty="0"/>
              <a:t>3)Была бы охота – будет ладиться работа.</a:t>
            </a:r>
            <a:br>
              <a:rPr lang="ru-RU" dirty="0"/>
            </a:br>
            <a:r>
              <a:rPr lang="ru-RU" dirty="0"/>
              <a:t>4)Всякая работа мастера хвалит.</a:t>
            </a:r>
            <a:br>
              <a:rPr lang="ru-RU" dirty="0"/>
            </a:br>
            <a:r>
              <a:rPr lang="ru-RU" dirty="0"/>
              <a:t>5)Где много слов, там мало дела.</a:t>
            </a:r>
            <a:br>
              <a:rPr lang="ru-RU" dirty="0"/>
            </a:br>
            <a:r>
              <a:rPr lang="ru-RU" dirty="0"/>
              <a:t>6)Глаза боятся, а руки делают.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4263674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F7C0A5-981E-4D68-BBFC-872D803B6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300" y="1271810"/>
            <a:ext cx="10566400" cy="36684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       Запишите понятие в рабочую тетрадь:</a:t>
            </a:r>
            <a:br>
              <a:rPr lang="ru-RU" b="1" dirty="0"/>
            </a:br>
            <a:r>
              <a:rPr lang="ru-RU" b="1" u="sng" dirty="0"/>
              <a:t>Трудовые отношения </a:t>
            </a:r>
            <a:r>
              <a:rPr lang="ru-RU" dirty="0"/>
              <a:t>– это отношения, основанные на соглашении между работником и работодателем о личном выполнении работником за плату трудовой функции, подчинении работника правилам внутреннего трудового распорядка при обеспечении работодателем условий труда, предусмотренным трудовым законодательством и другими НПА.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3033100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F7C0A5-981E-4D68-BBFC-872D803B6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68510"/>
            <a:ext cx="10566400" cy="3668490"/>
          </a:xfrm>
        </p:spPr>
        <p:txBody>
          <a:bodyPr>
            <a:normAutofit fontScale="90000"/>
          </a:bodyPr>
          <a:lstStyle/>
          <a:p>
            <a:r>
              <a:rPr lang="ru-RU" b="1" u="sng" dirty="0"/>
              <a:t>Задание 1.</a:t>
            </a:r>
            <a:r>
              <a:rPr lang="ru-RU" dirty="0"/>
              <a:t> Выполняя первое задание, вам необходимо изучить Главу 2 Трудового кодекса России, и выяснить, какими правами и обязанностями обладают работники и работодатели в нашей стране. Вам нужно вставить пропущенные слова в предложения.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r>
              <a:rPr lang="ru-RU" u="sng" dirty="0"/>
              <a:t>Время на выполнения задания – 5 минут.</a:t>
            </a:r>
            <a:br>
              <a:rPr lang="ru-RU" u="sng" dirty="0"/>
            </a:br>
            <a:endParaRPr lang="ru-RU" b="1" u="sng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7049222-D9EC-4DD9-A5D0-743F6E9602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8325" y="4229101"/>
            <a:ext cx="3435350" cy="245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7681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F7C0A5-981E-4D68-BBFC-872D803B6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93910"/>
            <a:ext cx="10566400" cy="3668490"/>
          </a:xfrm>
        </p:spPr>
        <p:txBody>
          <a:bodyPr>
            <a:normAutofit/>
          </a:bodyPr>
          <a:lstStyle/>
          <a:p>
            <a:pPr algn="ctr"/>
            <a:r>
              <a:rPr lang="ru-RU" b="1" u="sng" dirty="0"/>
              <a:t>Знакомство с видеофрагментом</a:t>
            </a:r>
            <a:br>
              <a:rPr lang="ru-RU" b="1" u="sng" dirty="0"/>
            </a:br>
            <a:endParaRPr lang="ru-RU" b="1" u="sng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E4D0DAAF-BE36-458D-A10C-F94E6D6349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5100" y="1181100"/>
            <a:ext cx="9690100" cy="5382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546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F7C0A5-981E-4D68-BBFC-872D803B6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300" y="1271810"/>
            <a:ext cx="10566400" cy="3668490"/>
          </a:xfrm>
        </p:spPr>
        <p:txBody>
          <a:bodyPr>
            <a:normAutofit fontScale="90000"/>
          </a:bodyPr>
          <a:lstStyle/>
          <a:p>
            <a:r>
              <a:rPr lang="ru-RU" dirty="0"/>
              <a:t>Каждая группа по очереди показывает ситуацию из жизни несовершеннолетних, а другая группа должна будет дать ответ на поставленный вопрос. Для того, чтобы найти ответы на вопросы, необходимо обратиться к Главе 42 Трудового кодекса России. 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u="sng" dirty="0"/>
              <a:t>На подготовку и распределение ролей вам дается 5 мин.</a:t>
            </a:r>
            <a:br>
              <a:rPr lang="ru-RU" u="sng" dirty="0"/>
            </a:b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170066600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{561C8822-113D-47BE-AFAF-E010C944F75D}tf02892315</Template>
  <TotalTime>261</TotalTime>
  <Words>165</Words>
  <Application>Microsoft Office PowerPoint</Application>
  <PresentationFormat>Произвольный</PresentationFormat>
  <Paragraphs>20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Легкий дым</vt:lpstr>
      <vt:lpstr>                Догадайтесь о чём идёт речь!  1)«Совокупность общеобязательных, формально-определённых, принимаемых в установленном порядке гарантированных государством правил поведения...?»   2) «Целесообразная, сознательная деятельность человека, направленная на удовлетворение потребностей индивида и общества…?  3) «Межличностные, деловые, приятельские. Это виды чего…? </vt:lpstr>
      <vt:lpstr>         14.03.2024 г.                                                        Тема урока: «Право на труд. Трудовые правоотношения»</vt:lpstr>
      <vt:lpstr>            Обратимся с вами к одной притче: Три человека возили в тележках камни. У одного из них спросили: — Что ты здесь делаешь? Остановившись и вытерев пот, он устало ответил: — Я таскаю камни. Тот же вопрос задали второму. Он ответил: — Я зарабатываю деньги. У меня большая семья, и я должен её кормить. Третий человек, услышав такой же вопрос, ответил: — Я строю храм!         О чем эта притча? Как вы ее понимаете? </vt:lpstr>
      <vt:lpstr>       А какие пословицы вы знаете о труде? </vt:lpstr>
      <vt:lpstr>       А какие пословицы вы знаете о труде?  1)Без труда не вынешь и рыбку из пруда. 2)Без труда нет плода. 3)Была бы охота – будет ладиться работа. 4)Всякая работа мастера хвалит. 5)Где много слов, там мало дела. 6)Глаза боятся, а руки делают.  </vt:lpstr>
      <vt:lpstr>       Запишите понятие в рабочую тетрадь: Трудовые отношения – это отношения, основанные на соглашении между работником и работодателем о личном выполнении работником за плату трудовой функции, подчинении работника правилам внутреннего трудового распорядка при обеспечении работодателем условий труда, предусмотренным трудовым законодательством и другими НПА.  </vt:lpstr>
      <vt:lpstr>Задание 1. Выполняя первое задание, вам необходимо изучить Главу 2 Трудового кодекса России, и выяснить, какими правами и обязанностями обладают работники и работодатели в нашей стране. Вам нужно вставить пропущенные слова в предложения.   Время на выполнения задания – 5 минут. </vt:lpstr>
      <vt:lpstr>Знакомство с видеофрагментом </vt:lpstr>
      <vt:lpstr>Каждая группа по очереди показывает ситуацию из жизни несовершеннолетних, а другая группа должна будет дать ответ на поставленный вопрос. Для того, чтобы найти ответы на вопросы, необходимо обратиться к Главе 42 Трудового кодекса России.   На подготовку и распределение ролей вам дается 5 мин. </vt:lpstr>
      <vt:lpstr>                                    Группа 1 Старший брат 16-летней Ольги работает в казино. Он предложил Ольге устроить её на работу в качестве уборщицы игрового зала.   Может ли администрация казино заключить с Ольгой трудовой договор? Поясните свой ответ.</vt:lpstr>
      <vt:lpstr>                                 Группа 2   Несовершеннолетний Иван подал заявление на имя директора магазина. В заявлении он просил принять его на работу ночным сторожем.   Можно ли принять Ивана для выполнения этой работы? Поясните свой ответ.  </vt:lpstr>
      <vt:lpstr>                                   Группа 3   Сироткин, 16 лет, и Мальцев, 17 лет, приняты на работу на автозавод учениками слесаря. В течение первых двух месяцев они работали по 7 часов в день. Затем им поручили работу на полуавтомате, и мастер распорядился, чтобы Сироткин и Мальцев работали по 8 часов в день. Инженер по технике безопасности указал мастеру на нарушение закона. Мастер возразил, сказав, что им присвоен третий разряд и они уже не являются учениками.  Кто прав в данной ситуации? Поясните свой ответ. </vt:lpstr>
      <vt:lpstr>                                   </vt:lpstr>
      <vt:lpstr>           Задание всем группам.   Найдите в статье 65 Трудового кодекса России документы, которые необходимо предъявить для заключения договора.             </vt:lpstr>
      <vt:lpstr>Самостоятельная работа по теме «Право на труд. Трудовые правоотношения»  1. Документ, подтверждающий трудовую деятельность: 1) трудовая книжка;  3) Трудовой кодекс РФ; 2) трудовой договор;  4) коллективный договор. 2. Обязанностью работника является: 1) создание профессиональных союзов;  3) соблюдение трудовой дисциплины; 2) повышение своей квалификации;  4) выплата заработной платы. 3.  Обязанностью работодателя является: 1) создание профессиональных союзов;      3) соблюдение трудовой дисциплины; 2) повышение своей квалификации;      4) своевременная выплата заработной платы. 4. Заполните пропуск в предложении. Для подростка в возрасте от шестнадцати до восемнадцати лет продолжительность ежедневной работы не должна составлять более _______ часов в неделю. 5. Что является объектом трудовых правоотношений? 1) результат трудовой деятельности; 3) работник; 2) работодатель;    4) взаимные права и обязанности сторон.              </vt:lpstr>
      <vt:lpstr> Домашнее   задание:    Базовый уровень для всех обучающихся - § 20, повторить записи в тетради.   Углубленный уровень выполнить задания на стр. 23-24 открытого банка заданий ФИПИ по обществознанию.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Догадайтесь о чём идёт речь!  1)«Совокупность общеобязательных, формально-определённых, принимаемых в установленном порядке гарантированных государством правил поведения...?»   2) «Целесообразная, сознательная деятельность человека, направленная на удовлетворение потребностей индивида и общества…?  3) «Межличностные, деловые, приятельские. Это виды чего…? </dc:title>
  <dc:creator>Denis</dc:creator>
  <cp:lastModifiedBy>Denis</cp:lastModifiedBy>
  <cp:revision>8</cp:revision>
  <dcterms:created xsi:type="dcterms:W3CDTF">2024-04-13T08:18:46Z</dcterms:created>
  <dcterms:modified xsi:type="dcterms:W3CDTF">2024-10-29T18:30:34Z</dcterms:modified>
</cp:coreProperties>
</file>